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notesMasterIdLst>
    <p:notesMasterId r:id="rId17"/>
  </p:notesMasterIdLst>
  <p:handoutMasterIdLst>
    <p:handoutMasterId r:id="rId18"/>
  </p:handoutMasterIdLst>
  <p:sldIdLst>
    <p:sldId id="396" r:id="rId4"/>
    <p:sldId id="407" r:id="rId5"/>
    <p:sldId id="422" r:id="rId6"/>
    <p:sldId id="423" r:id="rId7"/>
    <p:sldId id="406" r:id="rId8"/>
    <p:sldId id="399" r:id="rId9"/>
    <p:sldId id="410" r:id="rId10"/>
    <p:sldId id="405" r:id="rId11"/>
    <p:sldId id="401" r:id="rId12"/>
    <p:sldId id="403" r:id="rId13"/>
    <p:sldId id="409" r:id="rId14"/>
    <p:sldId id="421" r:id="rId15"/>
    <p:sldId id="420" r:id="rId16"/>
  </p:sldIdLst>
  <p:sldSz cx="9144000" cy="6858000" type="screen4x3"/>
  <p:notesSz cx="6808788" cy="994092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MS P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MS P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MS P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MS PGothic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863">
          <p15:clr>
            <a:srgbClr val="A4A3A4"/>
          </p15:clr>
        </p15:guide>
        <p15:guide id="4" pos="5414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19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3657"/>
    <a:srgbClr val="EB5C4E"/>
    <a:srgbClr val="457A8C"/>
    <a:srgbClr val="1BB7D5"/>
    <a:srgbClr val="E22567"/>
    <a:srgbClr val="C9205A"/>
    <a:srgbClr val="17A8C4"/>
    <a:srgbClr val="3399FF"/>
    <a:srgbClr val="CE0048"/>
    <a:srgbClr val="369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43" autoAdjust="0"/>
    <p:restoredTop sz="62518" autoAdjust="0"/>
  </p:normalViewPr>
  <p:slideViewPr>
    <p:cSldViewPr snapToGrid="0" snapToObjects="1">
      <p:cViewPr varScale="1">
        <p:scale>
          <a:sx n="116" d="100"/>
          <a:sy n="116" d="100"/>
        </p:scale>
        <p:origin x="-1168" y="-104"/>
      </p:cViewPr>
      <p:guideLst>
        <p:guide orient="horz" pos="2160"/>
        <p:guide orient="horz" pos="3863"/>
        <p:guide pos="2880"/>
        <p:guide pos="54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14" d="100"/>
        <a:sy n="314" d="100"/>
      </p:scale>
      <p:origin x="0" y="0"/>
    </p:cViewPr>
  </p:sorterViewPr>
  <p:notesViewPr>
    <p:cSldViewPr snapToGrid="0" snapToObjects="1">
      <p:cViewPr>
        <p:scale>
          <a:sx n="108" d="100"/>
          <a:sy n="108" d="100"/>
        </p:scale>
        <p:origin x="-3808" y="-832"/>
      </p:cViewPr>
      <p:guideLst>
        <p:guide orient="horz" pos="3219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53E0F-AECD-7748-A001-0EFAF28ED6BC}" type="datetimeFigureOut">
              <a:rPr lang="fr-FR" smtClean="0"/>
              <a:t>6/09/21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27FEB-333C-7B4F-B188-49A31EE09AC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83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AB812A8C-F89B-5549-B53E-42772BDAF6E0}" type="datetimeFigureOut">
              <a:rPr lang="en-GB"/>
              <a:pPr>
                <a:defRPr/>
              </a:pPr>
              <a:t>6/09/21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198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67FB5AD9-BBE2-814A-8701-E814EB4461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505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100000"/>
      </a:lnSpc>
      <a:spcBef>
        <a:spcPts val="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lnSpc>
        <a:spcPct val="100000"/>
      </a:lnSpc>
      <a:spcBef>
        <a:spcPts val="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lnSpc>
        <a:spcPct val="100000"/>
      </a:lnSpc>
      <a:spcBef>
        <a:spcPts val="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lnSpc>
        <a:spcPct val="100000"/>
      </a:lnSpc>
      <a:spcBef>
        <a:spcPts val="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lnSpc>
        <a:spcPct val="100000"/>
      </a:lnSpc>
      <a:spcBef>
        <a:spcPts val="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Relationship Id="rId3" Type="http://schemas.openxmlformats.org/officeDocument/2006/relationships/hyperlink" Target="mailto:suspect@safeonweb.be" TargetMode="Externa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Relationship Id="rId3" Type="http://schemas.openxmlformats.org/officeDocument/2006/relationships/hyperlink" Target="https://www.safeonweb.be/fr/quiz/test-du-phishing" TargetMode="Externa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Bonjour et bienvenue</a:t>
            </a:r>
            <a:r>
              <a:rPr lang="fr-FR" baseline="0" dirty="0"/>
              <a:t> à tous !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806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dirty="0">
                <a:effectLst/>
              </a:rPr>
              <a:t>Adoptez les bons réflexes contre le </a:t>
            </a:r>
            <a:r>
              <a:rPr lang="fr-FR" b="1" dirty="0" err="1">
                <a:effectLst/>
              </a:rPr>
              <a:t>phishing</a:t>
            </a:r>
            <a:endParaRPr lang="fr-FR" b="1" dirty="0">
              <a:effectLst/>
            </a:endParaRPr>
          </a:p>
          <a:p>
            <a:pPr marL="171450" indent="-171450">
              <a:buFont typeface="Arial"/>
              <a:buChar char="•"/>
            </a:pPr>
            <a:r>
              <a:rPr lang="fr-FR" dirty="0">
                <a:effectLst/>
              </a:rPr>
              <a:t>Ne </a:t>
            </a:r>
            <a:r>
              <a:rPr lang="fr-FR" b="1" dirty="0">
                <a:effectLst/>
              </a:rPr>
              <a:t>répondez pas </a:t>
            </a:r>
            <a:r>
              <a:rPr lang="fr-FR" dirty="0">
                <a:effectLst/>
              </a:rPr>
              <a:t>à l'e-mail !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fr-FR" dirty="0">
                <a:effectLst/>
              </a:rPr>
              <a:t>Vérifiez la conformité de l'</a:t>
            </a:r>
            <a:r>
              <a:rPr lang="fr-FR" b="1" dirty="0">
                <a:effectLst/>
              </a:rPr>
              <a:t>adresse expéditeur</a:t>
            </a:r>
            <a:r>
              <a:rPr lang="fr-FR" b="0" baseline="0" dirty="0">
                <a:effectLst/>
              </a:rPr>
              <a:t> </a:t>
            </a:r>
            <a:r>
              <a:rPr lang="nl-BE" b="0" baseline="0" noProof="0" dirty="0">
                <a:effectLst/>
              </a:rPr>
              <a:t>(</a:t>
            </a:r>
            <a:r>
              <a:rPr lang="nl-BE" b="0" dirty="0"/>
              <a:t>survolez, ainsi vous verrez l’adresse email réelle</a:t>
            </a:r>
            <a:r>
              <a:rPr lang="nl-BE" b="0" dirty="0">
                <a:solidFill>
                  <a:srgbClr val="404040"/>
                </a:solidFill>
              </a:rPr>
              <a:t>)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nl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 deux derniers</a:t>
            </a:r>
            <a:r>
              <a:rPr lang="nl-BE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mots après le @ et </a:t>
            </a:r>
            <a:r>
              <a:rPr lang="nl-BE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juste</a:t>
            </a:r>
            <a:r>
              <a:rPr lang="nl-BE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avant</a:t>
            </a:r>
            <a:r>
              <a:rPr lang="nl-BE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</a:t>
            </a:r>
            <a:r>
              <a:rPr lang="nl-BE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premier ‘/’ </a:t>
            </a:r>
            <a:r>
              <a:rPr lang="nl-BE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sont</a:t>
            </a:r>
            <a:r>
              <a:rPr lang="nl-BE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 nom du domaine de l’organisation. Contrôlez si ce nom est le nom du domaine officiel de l’organisation.</a:t>
            </a:r>
            <a:endParaRPr lang="fr-FR" dirty="0">
              <a:effectLst/>
            </a:endParaRPr>
          </a:p>
          <a:p>
            <a:pPr marL="171450" indent="-171450">
              <a:buFont typeface="Arial"/>
              <a:buChar char="•"/>
            </a:pPr>
            <a:r>
              <a:rPr lang="fr-FR" dirty="0">
                <a:effectLst/>
              </a:rPr>
              <a:t>Survolez les liens pour contrôler la </a:t>
            </a:r>
            <a:r>
              <a:rPr lang="fr-FR" b="1" dirty="0">
                <a:effectLst/>
              </a:rPr>
              <a:t>fiabilité de la cible</a:t>
            </a:r>
            <a:r>
              <a:rPr lang="nl-BE" b="0" baseline="0" noProof="0" dirty="0">
                <a:effectLst/>
              </a:rPr>
              <a:t> (</a:t>
            </a:r>
            <a:r>
              <a:rPr lang="nl-BE" b="0" dirty="0"/>
              <a:t>survolez, ainsi vous verrez l’adresse réelle du website concerné)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nl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 2 derniers mots juste devant</a:t>
            </a:r>
            <a:r>
              <a:rPr lang="nl-BE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 première seule barre oblique sont le nom du domaine de l’organisation. Contrôlez si ce nom est le nom du domaine officiel de l’organisation (sur leur site).</a:t>
            </a:r>
            <a:endParaRPr lang="fr-FR" dirty="0">
              <a:effectLst/>
            </a:endParaRPr>
          </a:p>
          <a:p>
            <a:pPr marL="171450" indent="-171450">
              <a:buFont typeface="Arial"/>
              <a:buChar char="•"/>
            </a:pPr>
            <a:r>
              <a:rPr lang="fr-FR" dirty="0">
                <a:effectLst/>
              </a:rPr>
              <a:t>Méfiez-vous des </a:t>
            </a:r>
            <a:r>
              <a:rPr lang="fr-FR" b="1" dirty="0">
                <a:effectLst/>
              </a:rPr>
              <a:t>pièces jointes</a:t>
            </a:r>
            <a:r>
              <a:rPr lang="fr-FR" dirty="0">
                <a:effectLst/>
              </a:rPr>
              <a:t>, fichiers et images.</a:t>
            </a:r>
          </a:p>
          <a:p>
            <a:pPr marL="171450" indent="-171450">
              <a:buFont typeface="Arial"/>
              <a:buChar char="•"/>
            </a:pPr>
            <a:r>
              <a:rPr lang="fr-FR" dirty="0">
                <a:effectLst/>
              </a:rPr>
              <a:t>N'effectuez </a:t>
            </a:r>
            <a:r>
              <a:rPr lang="fr-FR" b="1" dirty="0">
                <a:effectLst/>
              </a:rPr>
              <a:t>aucune transaction</a:t>
            </a:r>
            <a:r>
              <a:rPr lang="fr-FR" dirty="0">
                <a:effectLst/>
              </a:rPr>
              <a:t> via un système inconnu.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6786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dirty="0"/>
              <a:t>Réagissez en cas d'attaque par </a:t>
            </a:r>
            <a:r>
              <a:rPr lang="fr-FR" b="1" dirty="0" err="1"/>
              <a:t>phishing</a:t>
            </a:r>
            <a:endParaRPr lang="fr-FR" b="1" dirty="0"/>
          </a:p>
          <a:p>
            <a:pPr marL="171450" indent="-171450">
              <a:buFont typeface="Arial"/>
              <a:buChar char="•"/>
            </a:pPr>
            <a:r>
              <a:rPr lang="fr-FR" dirty="0"/>
              <a:t>Contactez </a:t>
            </a:r>
            <a:r>
              <a:rPr lang="fr-FR" b="1" dirty="0"/>
              <a:t>via un autre canal </a:t>
            </a:r>
            <a:r>
              <a:rPr lang="fr-FR" dirty="0"/>
              <a:t>la personne ou l'organisation usurpée.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Prévenez la </a:t>
            </a:r>
            <a:r>
              <a:rPr lang="fr-FR" b="1" dirty="0"/>
              <a:t>personne responsable</a:t>
            </a:r>
            <a:r>
              <a:rPr lang="fr-FR" dirty="0"/>
              <a:t> au sein de votre entreprise.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Changez vos </a:t>
            </a:r>
            <a:r>
              <a:rPr lang="fr-FR" b="1" dirty="0"/>
              <a:t>mots de passe</a:t>
            </a:r>
            <a:r>
              <a:rPr lang="fr-FR" dirty="0"/>
              <a:t>, professionnels et privés.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Mettez vos </a:t>
            </a:r>
            <a:r>
              <a:rPr lang="fr-FR" b="1" dirty="0"/>
              <a:t>données à l'abri</a:t>
            </a:r>
            <a:r>
              <a:rPr lang="fr-FR" dirty="0"/>
              <a:t> et faites des sauvegardes.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Faites un check </a:t>
            </a:r>
            <a:r>
              <a:rPr lang="fr-FR" b="1" dirty="0"/>
              <a:t>anti-virus</a:t>
            </a:r>
            <a:r>
              <a:rPr lang="fr-FR" dirty="0"/>
              <a:t> sur votre ordinateur.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6786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B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Qu’en pensez-vous ?</a:t>
            </a:r>
          </a:p>
          <a:p>
            <a:pPr lvl="0"/>
            <a:r>
              <a:rPr lang="fr-B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Avez-vous des remarques ?</a:t>
            </a:r>
          </a:p>
          <a:p>
            <a:pPr lvl="0"/>
            <a:r>
              <a:rPr lang="fr-B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Qu’avez-vous retenu ?</a:t>
            </a:r>
          </a:p>
          <a:p>
            <a:pPr lvl="0"/>
            <a:r>
              <a:rPr lang="fr-B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Quelle sera votre première action suite à cette présentation ?</a:t>
            </a:r>
          </a:p>
          <a:p>
            <a:endParaRPr lang="fr-FR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42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/>
                <a:cs typeface="Calibri"/>
              </a:rPr>
              <a:t>Merci</a:t>
            </a:r>
            <a:r>
              <a:rPr lang="fr-FR" baseline="0" dirty="0">
                <a:latin typeface="Calibri"/>
                <a:cs typeface="Calibri"/>
              </a:rPr>
              <a:t> de votre attention !</a:t>
            </a:r>
            <a:endParaRPr lang="fr-FR" dirty="0">
              <a:latin typeface="Calibri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060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 scénario classique du </a:t>
            </a:r>
            <a:r>
              <a:rPr lang="fr-FR" dirty="0" err="1"/>
              <a:t>phishing</a:t>
            </a:r>
            <a:r>
              <a:rPr lang="fr-FR" dirty="0"/>
              <a:t> dans les entreprises et PME.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497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x-none" kern="1200" dirty="0">
                <a:solidFill>
                  <a:schemeClr val="tx1"/>
                </a:solidFill>
                <a:effectLst/>
              </a:rPr>
              <a:t>Le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cas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l'université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de Maastricht (source : FOX IT – NCC Group) nous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apprend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que les pirates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informatiques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prennent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le temps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nécessaire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pour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mettre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au point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leur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attaque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en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toute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discrétion</a:t>
            </a:r>
            <a:r>
              <a:rPr lang="x-none" kern="1200" dirty="0">
                <a:solidFill>
                  <a:schemeClr val="tx1"/>
                </a:solidFill>
                <a:effectLst/>
              </a:rPr>
              <a:t>.  </a:t>
            </a:r>
            <a:endParaRPr lang="nl-BE" kern="1200" dirty="0">
              <a:solidFill>
                <a:schemeClr val="tx1"/>
              </a:solidFill>
              <a:effectLst/>
            </a:endParaRPr>
          </a:p>
          <a:p>
            <a:endParaRPr lang="nl-BE" kern="1200" dirty="0">
              <a:solidFill>
                <a:schemeClr val="tx1"/>
              </a:solidFill>
              <a:effectLst/>
            </a:endParaRPr>
          </a:p>
          <a:p>
            <a:r>
              <a:rPr lang="x-none" kern="1200" dirty="0">
                <a:solidFill>
                  <a:schemeClr val="tx1"/>
                </a:solidFill>
                <a:effectLst/>
              </a:rPr>
              <a:t>À la suite de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cet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incident, les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conseillers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en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sécurité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concernés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ont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émis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les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recommandations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suivantes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 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x-none" kern="1200" dirty="0">
                <a:solidFill>
                  <a:schemeClr val="tx1"/>
                </a:solidFill>
                <a:effectLst/>
              </a:rPr>
              <a:t>Optimiser les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processus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existants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en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matière de vulnerability &amp; patch management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x-none" kern="1200" dirty="0" err="1">
                <a:solidFill>
                  <a:schemeClr val="tx1"/>
                </a:solidFill>
                <a:effectLst/>
              </a:rPr>
              <a:t>Accroître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la segmentation entre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l'architecture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du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réseau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et les droits des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utilisateurs</a:t>
            </a:r>
            <a:endParaRPr lang="x-none" kern="1200" dirty="0">
              <a:solidFill>
                <a:schemeClr val="tx1"/>
              </a:solidFill>
              <a:effectLst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x-none" kern="1200" dirty="0" err="1">
                <a:solidFill>
                  <a:schemeClr val="tx1"/>
                </a:solidFill>
                <a:effectLst/>
              </a:rPr>
              <a:t>Implémenter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ou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améliorer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le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suivi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des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activités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et des connexions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x-none" kern="1200" dirty="0" err="1">
                <a:solidFill>
                  <a:schemeClr val="tx1"/>
                </a:solidFill>
                <a:effectLst/>
              </a:rPr>
              <a:t>Procéder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à un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examen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méthodique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de divers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scénarios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crise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et y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apporter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les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ajustements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nécessaires</a:t>
            </a:r>
            <a:endParaRPr lang="x-none" kern="1200" dirty="0">
              <a:solidFill>
                <a:schemeClr val="tx1"/>
              </a:solidFill>
              <a:effectLst/>
            </a:endParaRPr>
          </a:p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002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Source: VRT Journal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88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Attention, </a:t>
            </a:r>
            <a:r>
              <a:rPr lang="fr-FR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phishing</a:t>
            </a:r>
            <a:r>
              <a:rPr lang="fr-FR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!</a:t>
            </a:r>
          </a:p>
          <a:p>
            <a:r>
              <a:rPr lang="fr-FR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Une personne mal intentionnée veut partir à la pêche aux informations.</a:t>
            </a:r>
          </a:p>
          <a:p>
            <a:endParaRPr lang="fr-FR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Dans votre boîte e-mail professionnelle, vos dossiers confidentiels, vos comptes en ligne... Souvent, elle ne s'arrête pas là : elle peut aussi faire une belle prise dans votre profil sur les réseaux sociaux et même effectuer des achats sur vos sites préférés.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42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81038" y="4783138"/>
            <a:ext cx="5446712" cy="5157787"/>
          </a:xfrm>
        </p:spPr>
        <p:txBody>
          <a:bodyPr/>
          <a:lstStyle/>
          <a:p>
            <a:r>
              <a:rPr lang="fr-FR" dirty="0"/>
              <a:t>Le </a:t>
            </a:r>
            <a:r>
              <a:rPr lang="fr-FR" dirty="0" err="1"/>
              <a:t>phishing</a:t>
            </a:r>
            <a:r>
              <a:rPr lang="fr-FR" dirty="0"/>
              <a:t>, ou</a:t>
            </a:r>
            <a:r>
              <a:rPr lang="fr-FR" baseline="0" dirty="0"/>
              <a:t> </a:t>
            </a:r>
            <a:r>
              <a:rPr lang="fr-FR" b="1" dirty="0"/>
              <a:t>hameçonnage</a:t>
            </a:r>
            <a:r>
              <a:rPr lang="fr-FR" dirty="0"/>
              <a:t>, est une technique frauduleuse qui consiste à </a:t>
            </a:r>
            <a:r>
              <a:rPr lang="fr-FR" b="1" dirty="0"/>
              <a:t>usurper l’identité d’une personne ou d’une institution.</a:t>
            </a:r>
          </a:p>
          <a:p>
            <a:endParaRPr lang="fr-FR" dirty="0"/>
          </a:p>
          <a:p>
            <a:r>
              <a:rPr lang="fr-FR" dirty="0"/>
              <a:t>Le fraudeur fait</a:t>
            </a:r>
            <a:r>
              <a:rPr lang="fr-FR" baseline="0" dirty="0"/>
              <a:t> </a:t>
            </a:r>
            <a:r>
              <a:rPr lang="fr-FR" dirty="0"/>
              <a:t>croire à la victime qu'elle s'adresse à un </a:t>
            </a:r>
            <a:r>
              <a:rPr lang="fr-FR" b="1" dirty="0"/>
              <a:t>tiers de confiance</a:t>
            </a:r>
            <a:r>
              <a:rPr lang="fr-FR" dirty="0"/>
              <a:t> — banque, administration, contact personnel, etc. — afin de lui soutirer des </a:t>
            </a:r>
            <a:r>
              <a:rPr lang="fr-FR" b="1" dirty="0"/>
              <a:t>renseignements personnels</a:t>
            </a:r>
            <a:r>
              <a:rPr lang="fr-FR" b="1" baseline="0" dirty="0"/>
              <a:t> ou professionnels</a:t>
            </a:r>
            <a:r>
              <a:rPr lang="fr-FR" dirty="0"/>
              <a:t>. </a:t>
            </a:r>
            <a:endParaRPr lang="fr-FR" b="1" dirty="0"/>
          </a:p>
          <a:p>
            <a:endParaRPr lang="fr-FR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Le</a:t>
            </a:r>
            <a:r>
              <a:rPr lang="fr-FR" baseline="0" dirty="0"/>
              <a:t> plus souvent, il s’agit d’un </a:t>
            </a:r>
            <a:r>
              <a:rPr lang="fr-FR" b="1" baseline="0" dirty="0"/>
              <a:t>e-mail, </a:t>
            </a:r>
            <a:r>
              <a:rPr lang="nl-BE" dirty="0"/>
              <a:t>SMS (</a:t>
            </a:r>
            <a:r>
              <a:rPr lang="nl-BE" dirty="0" err="1"/>
              <a:t>Smishing</a:t>
            </a:r>
            <a:r>
              <a:rPr lang="nl-BE" dirty="0"/>
              <a:t>), </a:t>
            </a:r>
            <a:r>
              <a:rPr lang="nl-BE" dirty="0" err="1"/>
              <a:t>message</a:t>
            </a:r>
            <a:r>
              <a:rPr lang="nl-BE" dirty="0"/>
              <a:t> WhatsApp, Messenger, …  </a:t>
            </a:r>
            <a:r>
              <a:rPr lang="nl-BE" dirty="0" err="1"/>
              <a:t>Aussi</a:t>
            </a:r>
            <a:r>
              <a:rPr lang="nl-BE" dirty="0"/>
              <a:t> via </a:t>
            </a:r>
            <a:r>
              <a:rPr lang="nl-BE" dirty="0" err="1"/>
              <a:t>téléphone</a:t>
            </a:r>
            <a:r>
              <a:rPr lang="nl-BE" dirty="0"/>
              <a:t> (</a:t>
            </a:r>
            <a:r>
              <a:rPr lang="nl-BE" dirty="0" err="1"/>
              <a:t>Vishing</a:t>
            </a:r>
            <a:r>
              <a:rPr lang="nl-BE" dirty="0"/>
              <a:t>, V=Voice/</a:t>
            </a:r>
            <a:r>
              <a:rPr lang="nl-BE" dirty="0" err="1"/>
              <a:t>Voix</a:t>
            </a:r>
            <a:r>
              <a:rPr lang="nl-BE" dirty="0"/>
              <a:t>)</a:t>
            </a:r>
          </a:p>
          <a:p>
            <a:endParaRPr lang="fr-FR" b="1" dirty="0"/>
          </a:p>
          <a:p>
            <a:r>
              <a:rPr lang="fr-FR" b="1" dirty="0"/>
              <a:t>Son but ?</a:t>
            </a:r>
            <a:r>
              <a:rPr lang="fr-FR" dirty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Récupérer des </a:t>
            </a:r>
            <a:r>
              <a:rPr lang="fr-FR" b="1" dirty="0"/>
              <a:t>informations personnelles </a:t>
            </a:r>
            <a:r>
              <a:rPr lang="fr-FR" dirty="0"/>
              <a:t>(identifiant,</a:t>
            </a:r>
            <a:r>
              <a:rPr lang="fr-FR" baseline="0" dirty="0"/>
              <a:t> </a:t>
            </a:r>
            <a:r>
              <a:rPr lang="fr-FR" dirty="0"/>
              <a:t>mot de passe, numéro de carte de crédit).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Accéder à des </a:t>
            </a:r>
            <a:r>
              <a:rPr lang="fr-FR" b="1" dirty="0"/>
              <a:t>données sensibles </a:t>
            </a:r>
            <a:r>
              <a:rPr lang="fr-FR" dirty="0"/>
              <a:t>au sein de l’entreprise.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Obtenir un </a:t>
            </a:r>
            <a:r>
              <a:rPr lang="fr-FR" b="1" dirty="0"/>
              <a:t>transfert d’argent</a:t>
            </a:r>
            <a:r>
              <a:rPr lang="fr-FR" dirty="0"/>
              <a:t>.</a:t>
            </a:r>
          </a:p>
          <a:p>
            <a:pPr marL="171450" indent="-171450">
              <a:buFont typeface="Arial"/>
              <a:buChar char="•"/>
            </a:pPr>
            <a:r>
              <a:rPr lang="fr-FR" b="1" dirty="0"/>
              <a:t>Sabotage</a:t>
            </a:r>
            <a:r>
              <a:rPr lang="fr-FR" dirty="0"/>
              <a:t> industriel</a:t>
            </a:r>
          </a:p>
          <a:p>
            <a:pPr marL="171450" indent="-171450">
              <a:buFontTx/>
              <a:buChar char="-"/>
            </a:pPr>
            <a:endParaRPr lang="fr-FR" dirty="0"/>
          </a:p>
          <a:p>
            <a:r>
              <a:rPr lang="fr-FR" b="1" dirty="0"/>
              <a:t>Comment ?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Une </a:t>
            </a:r>
            <a:r>
              <a:rPr lang="fr-FR" b="1" dirty="0"/>
              <a:t>pièce jointe infectée</a:t>
            </a:r>
            <a:r>
              <a:rPr lang="fr-FR" dirty="0"/>
              <a:t> qui installe un virus.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Un lien qui redirige vers un </a:t>
            </a:r>
            <a:r>
              <a:rPr lang="fr-FR" b="1" dirty="0"/>
              <a:t>site malicieux</a:t>
            </a:r>
            <a:r>
              <a:rPr lang="fr-FR" dirty="0"/>
              <a:t>.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Un faux système de </a:t>
            </a:r>
            <a:r>
              <a:rPr lang="fr-FR" b="1" dirty="0"/>
              <a:t>paiement</a:t>
            </a:r>
            <a:r>
              <a:rPr lang="fr-FR" dirty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746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81038" y="4783138"/>
            <a:ext cx="5446712" cy="5157787"/>
          </a:xfrm>
        </p:spPr>
        <p:txBody>
          <a:bodyPr/>
          <a:lstStyle/>
          <a:p>
            <a:r>
              <a:rPr lang="fr-FR" dirty="0"/>
              <a:t>Le </a:t>
            </a:r>
            <a:r>
              <a:rPr lang="fr-FR" dirty="0" err="1"/>
              <a:t>phishing</a:t>
            </a:r>
            <a:r>
              <a:rPr lang="fr-FR" dirty="0"/>
              <a:t> représente aujourd’hui </a:t>
            </a:r>
            <a:r>
              <a:rPr lang="fr-FR" b="1" dirty="0"/>
              <a:t>91% des cyber-attaques </a:t>
            </a:r>
            <a:r>
              <a:rPr lang="fr-FR" dirty="0"/>
              <a:t>contre les entreprises</a:t>
            </a:r>
            <a:r>
              <a:rPr lang="fr-FR" baseline="0" dirty="0"/>
              <a:t> et les PME (</a:t>
            </a:r>
            <a:r>
              <a:rPr lang="fr-FR" baseline="0" dirty="0" err="1"/>
              <a:t>Cert</a:t>
            </a:r>
            <a:r>
              <a:rPr lang="fr-FR" baseline="0" dirty="0"/>
              <a:t> – 2015)</a:t>
            </a:r>
            <a:endParaRPr lang="fr-FR" dirty="0"/>
          </a:p>
          <a:p>
            <a:endParaRPr lang="fr-FR" dirty="0"/>
          </a:p>
          <a:p>
            <a:r>
              <a:rPr lang="fr-FR" dirty="0"/>
              <a:t>Selon une étude d’UNIZO, </a:t>
            </a:r>
            <a:r>
              <a:rPr lang="fr-FR" b="1" dirty="0"/>
              <a:t>une entreprise sur cinq </a:t>
            </a:r>
            <a:r>
              <a:rPr lang="fr-FR" dirty="0"/>
              <a:t>a déjà été victime de ce genre de fraude </a:t>
            </a:r>
            <a:r>
              <a:rPr lang="fr-FR" baseline="0" dirty="0"/>
              <a:t>en Belgique.</a:t>
            </a:r>
          </a:p>
          <a:p>
            <a:endParaRPr lang="fr-FR" baseline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x-none" kern="1200" dirty="0" err="1">
                <a:solidFill>
                  <a:schemeClr val="tx1"/>
                </a:solidFill>
                <a:effectLst/>
              </a:rPr>
              <a:t>Nombre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cas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fraude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et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pertes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financières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dans le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secteur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financier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en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Belgique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(source :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Febelfin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– mars 2020) : le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nombre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cas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fraude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recourant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au phishing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est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reparti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à la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hausse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en</a:t>
            </a:r>
            <a:r>
              <a:rPr lang="x-none" kern="1200" dirty="0">
                <a:solidFill>
                  <a:schemeClr val="tx1"/>
                </a:solidFill>
                <a:effectLst/>
              </a:rPr>
              <a:t> 2019 pour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s'établir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à 12 432,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soit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un bond de 27,5 % par rapport à 2018 (9 747). Le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coût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que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représentent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ces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cas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fraude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pour les institutions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financières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belges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semble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s'être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stabilisé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en</a:t>
            </a:r>
            <a:r>
              <a:rPr lang="x-none" kern="1200" dirty="0">
                <a:solidFill>
                  <a:schemeClr val="tx1"/>
                </a:solidFill>
                <a:effectLst/>
              </a:rPr>
              <a:t> 2019 (7,5 millions EUR) par rapport à 2018 (8 millions EUR).  Un simple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calcul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permet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constater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que les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cybercriminels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sont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arrivés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à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extorquer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en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moyenne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604 euros par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victime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en</a:t>
            </a:r>
            <a:r>
              <a:rPr lang="x-none" kern="1200" dirty="0">
                <a:solidFill>
                  <a:schemeClr val="tx1"/>
                </a:solidFill>
                <a:effectLst/>
              </a:rPr>
              <a:t> 2019. Dans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l'immense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majorité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des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cas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,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il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s'agit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de petits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montants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,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mais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il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arrive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parfois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que les pirates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s'emparent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d'un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butin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nettement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plus important.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Malheureusement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, les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chiffres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de début 2020 (sur fonds de COVID-19)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s'envolent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à nouveau.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kern="1200" noProof="0" dirty="0">
              <a:solidFill>
                <a:schemeClr val="tx1"/>
              </a:solidFill>
              <a:effectLst/>
            </a:endParaRPr>
          </a:p>
          <a:p>
            <a:r>
              <a:rPr lang="x-none" kern="1200" dirty="0">
                <a:solidFill>
                  <a:schemeClr val="tx1"/>
                </a:solidFill>
                <a:effectLst/>
              </a:rPr>
              <a:t>Grâce à la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vaste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contribution de la population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belge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, le Centre pour la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Cybersécurité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Belgique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(CCB)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est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parvenu,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en</a:t>
            </a:r>
            <a:r>
              <a:rPr lang="x-none" kern="1200" dirty="0">
                <a:solidFill>
                  <a:schemeClr val="tx1"/>
                </a:solidFill>
                <a:effectLst/>
              </a:rPr>
              <a:t> 2018, à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bloquer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en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moyenne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b="1" kern="1200" dirty="0" err="1">
                <a:solidFill>
                  <a:schemeClr val="tx1"/>
                </a:solidFill>
                <a:effectLst/>
              </a:rPr>
              <a:t>quatre</a:t>
            </a:r>
            <a:r>
              <a:rPr lang="x-none" b="1" kern="1200" dirty="0">
                <a:solidFill>
                  <a:schemeClr val="tx1"/>
                </a:solidFill>
                <a:effectLst/>
              </a:rPr>
              <a:t> sites Web </a:t>
            </a:r>
            <a:r>
              <a:rPr lang="x-none" b="1" kern="1200" dirty="0" err="1">
                <a:solidFill>
                  <a:schemeClr val="tx1"/>
                </a:solidFill>
                <a:effectLst/>
              </a:rPr>
              <a:t>frauduleux</a:t>
            </a:r>
            <a:r>
              <a:rPr lang="x-none" b="1" kern="1200" dirty="0">
                <a:solidFill>
                  <a:schemeClr val="tx1"/>
                </a:solidFill>
                <a:effectLst/>
              </a:rPr>
              <a:t> par jour</a:t>
            </a:r>
            <a:r>
              <a:rPr lang="x-none" kern="1200" dirty="0">
                <a:solidFill>
                  <a:schemeClr val="tx1"/>
                </a:solidFill>
                <a:effectLst/>
              </a:rPr>
              <a:t>. Au total, </a:t>
            </a:r>
            <a:r>
              <a:rPr lang="x-none" b="1" kern="1200" dirty="0">
                <a:solidFill>
                  <a:schemeClr val="tx1"/>
                </a:solidFill>
                <a:effectLst/>
              </a:rPr>
              <a:t>1</a:t>
            </a:r>
            <a:r>
              <a:rPr lang="x-none" kern="1200" dirty="0">
                <a:solidFill>
                  <a:schemeClr val="tx1"/>
                </a:solidFill>
                <a:effectLst/>
              </a:rPr>
              <a:t> </a:t>
            </a:r>
            <a:r>
              <a:rPr lang="x-none" b="1" kern="1200" dirty="0">
                <a:solidFill>
                  <a:schemeClr val="tx1"/>
                </a:solidFill>
                <a:effectLst/>
              </a:rPr>
              <a:t>478</a:t>
            </a:r>
            <a:r>
              <a:rPr lang="x-none" kern="1200" dirty="0">
                <a:solidFill>
                  <a:schemeClr val="tx1"/>
                </a:solidFill>
                <a:effectLst/>
              </a:rPr>
              <a:t> </a:t>
            </a:r>
            <a:r>
              <a:rPr lang="x-none" b="1" kern="1200" dirty="0">
                <a:solidFill>
                  <a:schemeClr val="tx1"/>
                </a:solidFill>
                <a:effectLst/>
              </a:rPr>
              <a:t>sites de phishing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b="1" kern="1200" dirty="0" err="1">
                <a:solidFill>
                  <a:schemeClr val="tx1"/>
                </a:solidFill>
                <a:effectLst/>
              </a:rPr>
              <a:t>ont</a:t>
            </a:r>
            <a:r>
              <a:rPr lang="x-none" b="1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b="1" kern="1200" dirty="0" err="1">
                <a:solidFill>
                  <a:schemeClr val="tx1"/>
                </a:solidFill>
                <a:effectLst/>
              </a:rPr>
              <a:t>ainsi</a:t>
            </a:r>
            <a:r>
              <a:rPr lang="x-none" b="1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b="1" kern="1200" dirty="0" err="1">
                <a:solidFill>
                  <a:schemeClr val="tx1"/>
                </a:solidFill>
                <a:effectLst/>
              </a:rPr>
              <a:t>été</a:t>
            </a:r>
            <a:r>
              <a:rPr lang="x-none" b="1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b="1" kern="1200" dirty="0" err="1">
                <a:solidFill>
                  <a:schemeClr val="tx1"/>
                </a:solidFill>
                <a:effectLst/>
              </a:rPr>
              <a:t>bloqués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.</a:t>
            </a:r>
          </a:p>
          <a:p>
            <a:endParaRPr lang="nl-BE" kern="1200" dirty="0">
              <a:solidFill>
                <a:schemeClr val="tx1"/>
              </a:solidFill>
              <a:effectLst/>
            </a:endParaRPr>
          </a:p>
          <a:p>
            <a:r>
              <a:rPr lang="x-none" kern="1200" dirty="0" err="1">
                <a:solidFill>
                  <a:schemeClr val="tx1"/>
                </a:solidFill>
                <a:effectLst/>
              </a:rPr>
              <a:t>En</a:t>
            </a:r>
            <a:r>
              <a:rPr lang="x-none" kern="1200" dirty="0">
                <a:solidFill>
                  <a:schemeClr val="tx1"/>
                </a:solidFill>
                <a:effectLst/>
              </a:rPr>
              <a:t> 2018, les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Belges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ont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envoyé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b="1" kern="1200" dirty="0">
                <a:solidFill>
                  <a:schemeClr val="tx1"/>
                </a:solidFill>
                <a:effectLst/>
              </a:rPr>
              <a:t>648</a:t>
            </a:r>
            <a:r>
              <a:rPr lang="x-none" kern="1200" dirty="0">
                <a:solidFill>
                  <a:schemeClr val="tx1"/>
                </a:solidFill>
                <a:effectLst/>
              </a:rPr>
              <a:t> </a:t>
            </a:r>
            <a:r>
              <a:rPr lang="x-none" b="1" kern="1200" dirty="0">
                <a:solidFill>
                  <a:schemeClr val="tx1"/>
                </a:solidFill>
                <a:effectLst/>
              </a:rPr>
              <a:t>522</a:t>
            </a:r>
            <a:r>
              <a:rPr lang="x-none" kern="1200" dirty="0">
                <a:solidFill>
                  <a:schemeClr val="tx1"/>
                </a:solidFill>
                <a:effectLst/>
              </a:rPr>
              <a:t> </a:t>
            </a:r>
            <a:r>
              <a:rPr lang="x-none" b="1" kern="1200" dirty="0">
                <a:solidFill>
                  <a:schemeClr val="tx1"/>
                </a:solidFill>
                <a:effectLst/>
              </a:rPr>
              <a:t>e-mails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à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l'adresse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u="sng" kern="1200" dirty="0">
                <a:solidFill>
                  <a:schemeClr val="tx1"/>
                </a:solidFill>
                <a:effectLst/>
                <a:hlinkClick r:id="rId3"/>
              </a:rPr>
              <a:t>suspect@safeonweb.be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. Les e-mails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transférés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sont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automatiquement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scannés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par le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logiciel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BeFish</a:t>
            </a:r>
            <a:r>
              <a:rPr lang="x-none" kern="1200" dirty="0">
                <a:solidFill>
                  <a:schemeClr val="tx1"/>
                </a:solidFill>
                <a:effectLst/>
              </a:rPr>
              <a:t>. Dans un premier temps, les messages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contenant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des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adresses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URL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sont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identifiés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.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Ensuite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, les liens suspects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présents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dans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ces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e-mails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sont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détectés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et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transmis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à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l'organisation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i="1" kern="1200" dirty="0">
                <a:solidFill>
                  <a:schemeClr val="tx1"/>
                </a:solidFill>
                <a:effectLst/>
              </a:rPr>
              <a:t>EU Phishing Initiative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, qui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peut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les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bloquer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grâce à la collaboration de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quatre</a:t>
            </a:r>
            <a:r>
              <a:rPr lang="x-none" kern="1200" dirty="0">
                <a:solidFill>
                  <a:schemeClr val="tx1"/>
                </a:solidFill>
                <a:effectLst/>
              </a:rPr>
              <a:t> </a:t>
            </a:r>
            <a:r>
              <a:rPr lang="x-none" kern="1200" dirty="0" err="1">
                <a:solidFill>
                  <a:schemeClr val="tx1"/>
                </a:solidFill>
                <a:effectLst/>
              </a:rPr>
              <a:t>navigateurs</a:t>
            </a:r>
            <a:r>
              <a:rPr lang="x-none" kern="1200" dirty="0">
                <a:solidFill>
                  <a:schemeClr val="tx1"/>
                </a:solidFill>
                <a:effectLst/>
              </a:rPr>
              <a:t> : Google Chrome, Mozilla Firefox, Safari et Internet Explorer.</a:t>
            </a:r>
          </a:p>
          <a:p>
            <a:endParaRPr lang="nl-BE" kern="1200" dirty="0">
              <a:solidFill>
                <a:schemeClr val="tx1"/>
              </a:solidFill>
              <a:effectLst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nl-BE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746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Rendez-vous sur : </a:t>
            </a:r>
            <a:r>
              <a:rPr lang="fr-FR" u="sng" kern="1200" dirty="0">
                <a:solidFill>
                  <a:schemeClr val="tx1"/>
                </a:solidFill>
                <a:hlinkClick r:id="rId3"/>
              </a:rPr>
              <a:t>https://www.safeonweb.be/fr/quiz/test-du-</a:t>
            </a:r>
            <a:r>
              <a:rPr lang="fr-FR" u="sng" kern="1200" dirty="0" smtClean="0">
                <a:solidFill>
                  <a:schemeClr val="tx1"/>
                </a:solidFill>
                <a:hlinkClick r:id="rId3"/>
              </a:rPr>
              <a:t>phishing</a:t>
            </a:r>
            <a:r>
              <a:rPr lang="fr-FR" u="sng" dirty="0"/>
              <a:t> </a:t>
            </a:r>
            <a:endParaRPr lang="fr-FR" u="sng" kern="1200" dirty="0">
              <a:solidFill>
                <a:schemeClr val="tx1"/>
              </a:solidFill>
            </a:endParaRPr>
          </a:p>
          <a:p>
            <a:r>
              <a:rPr lang="fr-FR" u="none" kern="1200" dirty="0">
                <a:solidFill>
                  <a:schemeClr val="tx1"/>
                </a:solidFill>
              </a:rPr>
              <a:t> </a:t>
            </a:r>
            <a:endParaRPr lang="fr-FR" dirty="0"/>
          </a:p>
          <a:p>
            <a:r>
              <a:rPr lang="fr-FR" dirty="0"/>
              <a:t>Dans ce </a:t>
            </a:r>
            <a:r>
              <a:rPr lang="fr-FR" b="1" dirty="0"/>
              <a:t>test (anonyme)</a:t>
            </a:r>
            <a:r>
              <a:rPr lang="fr-FR" dirty="0"/>
              <a:t>, vous verrez </a:t>
            </a:r>
            <a:r>
              <a:rPr lang="fr-FR" b="1" dirty="0"/>
              <a:t>10 e-mails </a:t>
            </a:r>
            <a:r>
              <a:rPr lang="fr-FR" dirty="0"/>
              <a:t>envoyés chaque jour par de véritables entreprises et organisations et par des escrocs. 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Saurez-vous </a:t>
            </a:r>
            <a:r>
              <a:rPr lang="fr-FR" b="1" dirty="0"/>
              <a:t>démasquer</a:t>
            </a:r>
            <a:r>
              <a:rPr lang="fr-FR" baseline="0" dirty="0"/>
              <a:t> les e-mails de </a:t>
            </a:r>
            <a:r>
              <a:rPr lang="fr-FR" baseline="0" dirty="0" err="1"/>
              <a:t>phishing</a:t>
            </a:r>
            <a:r>
              <a:rPr lang="fr-FR" baseline="0" dirty="0"/>
              <a:t> ? 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fr-FR" baseline="0" dirty="0"/>
              <a:t>Défiez vos collègues : qui a le </a:t>
            </a:r>
            <a:r>
              <a:rPr lang="fr-FR" b="1" baseline="0" dirty="0"/>
              <a:t>meilleur score</a:t>
            </a:r>
            <a:r>
              <a:rPr lang="fr-FR" baseline="0" dirty="0"/>
              <a:t> ?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endParaRPr lang="fr-FR" baseline="0" dirty="0"/>
          </a:p>
          <a:p>
            <a:r>
              <a:rPr lang="fr-FR" baseline="0" dirty="0"/>
              <a:t>Vous verrez que ce n’est </a:t>
            </a:r>
            <a:r>
              <a:rPr lang="fr-FR" b="1" baseline="0" dirty="0"/>
              <a:t>pas toujours facile</a:t>
            </a:r>
            <a:r>
              <a:rPr lang="fr-FR" b="0" baseline="0" dirty="0"/>
              <a:t>. </a:t>
            </a:r>
            <a:r>
              <a:rPr lang="fr-FR" baseline="0" dirty="0"/>
              <a:t>Mais pas de panique, c’est en forgeant qu’on devient forgeron….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659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dirty="0"/>
              <a:t>Démasquez un e-mail de </a:t>
            </a:r>
            <a:r>
              <a:rPr lang="fr-FR" b="1" dirty="0" err="1"/>
              <a:t>phishing</a:t>
            </a:r>
            <a:endParaRPr lang="fr-FR" b="1" dirty="0"/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fr-FR" b="0" baseline="0" dirty="0">
                <a:solidFill>
                  <a:schemeClr val="tx1"/>
                </a:solidFill>
              </a:rPr>
              <a:t>I</a:t>
            </a:r>
            <a:r>
              <a:rPr lang="fr-FR" dirty="0"/>
              <a:t>l n'y a </a:t>
            </a:r>
            <a:r>
              <a:rPr lang="fr-FR" b="1" dirty="0"/>
              <a:t>aucune raison</a:t>
            </a:r>
            <a:r>
              <a:rPr lang="fr-FR" dirty="0"/>
              <a:t> que vous receviez ce message.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L'objet de l'e-mail est </a:t>
            </a:r>
            <a:r>
              <a:rPr lang="fr-FR" b="1" dirty="0"/>
              <a:t>vague</a:t>
            </a:r>
            <a:r>
              <a:rPr lang="fr-FR" dirty="0"/>
              <a:t>, vous n'identifiez pas le contexte.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Il est arrivé dans vos </a:t>
            </a:r>
            <a:r>
              <a:rPr lang="fr-FR" b="1" dirty="0" err="1"/>
              <a:t>spams</a:t>
            </a:r>
            <a:r>
              <a:rPr lang="fr-FR" dirty="0"/>
              <a:t>.</a:t>
            </a:r>
          </a:p>
          <a:p>
            <a:pPr marL="171450" indent="-171450">
              <a:buFont typeface="Arial"/>
              <a:buChar char="•"/>
            </a:pPr>
            <a:r>
              <a:rPr lang="fr-FR" dirty="0"/>
              <a:t>Le ton est </a:t>
            </a:r>
            <a:r>
              <a:rPr lang="fr-FR" b="1" dirty="0"/>
              <a:t>alarmiste</a:t>
            </a:r>
            <a:r>
              <a:rPr lang="fr-FR" dirty="0"/>
              <a:t>, menaçant ou intriguant.</a:t>
            </a:r>
          </a:p>
          <a:p>
            <a:pPr marL="171450" indent="-171450">
              <a:buFont typeface="Arial"/>
              <a:buChar char="•"/>
            </a:pPr>
            <a:endParaRPr lang="fr-FR" dirty="0"/>
          </a:p>
          <a:p>
            <a:pPr marL="0" indent="0">
              <a:buFont typeface="Arial"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05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3416300" y="3271838"/>
            <a:ext cx="4476750" cy="2151062"/>
          </a:xfrm>
        </p:spPr>
        <p:txBody>
          <a:bodyPr/>
          <a:lstStyle>
            <a:lvl1pPr marL="0" indent="0">
              <a:buFontTx/>
              <a:buNone/>
              <a:defRPr sz="2400" b="1" i="0" baseline="0">
                <a:solidFill>
                  <a:srgbClr val="1BB7D5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pPr lvl="0"/>
            <a:r>
              <a:rPr lang="fr-FR" dirty="0"/>
              <a:t>CLICK TO EDIT MASTER TITLE STYLE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3416300" y="5599889"/>
            <a:ext cx="4796757" cy="898274"/>
          </a:xfrm>
        </p:spPr>
        <p:txBody>
          <a:bodyPr/>
          <a:lstStyle>
            <a:lvl1pPr marL="0" indent="0" eaLnBrk="1" hangingPunct="1">
              <a:spcBef>
                <a:spcPct val="0"/>
              </a:spcBef>
              <a:buFontTx/>
              <a:buNone/>
              <a:defRPr sz="1400">
                <a:solidFill>
                  <a:srgbClr val="E22567"/>
                </a:solidFill>
              </a:defRPr>
            </a:lvl1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E22567"/>
                </a:solidFill>
                <a:latin typeface="Avenir Book" charset="0"/>
              </a:rPr>
              <a:t>City I date month year</a:t>
            </a:r>
          </a:p>
        </p:txBody>
      </p:sp>
    </p:spTree>
    <p:extLst>
      <p:ext uri="{BB962C8B-B14F-4D97-AF65-F5344CB8AC3E}">
        <p14:creationId xmlns:p14="http://schemas.microsoft.com/office/powerpoint/2010/main" val="1872502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AD97F-BA35-4E4B-962E-AD287A58D4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635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DB207-49D2-1146-A396-09B36D99F0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5286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457201" y="1"/>
            <a:ext cx="3008314" cy="14351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/>
            <a:r>
              <a:t>Click to edit Master title style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3575050" y="273051"/>
            <a:ext cx="5111750" cy="6584951"/>
          </a:xfrm>
          <a:prstGeom prst="rect">
            <a:avLst/>
          </a:prstGeo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hape 34"/>
          <p:cNvSpPr>
            <a:spLocks noGrp="1"/>
          </p:cNvSpPr>
          <p:nvPr>
            <p:ph type="sldNum" sz="quarter" idx="10"/>
          </p:nvPr>
        </p:nvSpPr>
        <p:spPr>
          <a:ln w="12700">
            <a:miter lim="400000"/>
          </a:ln>
        </p:spPr>
        <p:txBody>
          <a:bodyPr/>
          <a:lstStyle>
            <a:lvl1pPr eaLnBrk="0" hangingPunct="0">
              <a:defRPr>
                <a:latin typeface="Proximus" panose="00000500000000000000" pitchFamily="2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0B56A63-36DC-C742-8D71-213ED9C15D25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92364921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idx="1"/>
          </p:nvPr>
        </p:nvSpPr>
        <p:spPr bwMode="gray">
          <a:xfrm>
            <a:off x="634183" y="1278386"/>
            <a:ext cx="7866881" cy="4922391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AD809-C46C-4149-AD7E-E30836F9AC2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8920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bject - Networ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611716" y="2069439"/>
            <a:ext cx="7888288" cy="41625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nl-B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white">
          <a:xfrm>
            <a:off x="374574" y="429658"/>
            <a:ext cx="5651653" cy="1498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75488" y="6488113"/>
            <a:ext cx="2057400" cy="365125"/>
          </a:xfrm>
        </p:spPr>
        <p:txBody>
          <a:bodyPr/>
          <a:lstStyle>
            <a:lvl1pPr algn="r">
              <a:defRPr sz="1200">
                <a:solidFill>
                  <a:srgbClr val="797979"/>
                </a:solidFill>
              </a:defRPr>
            </a:lvl1pPr>
          </a:lstStyle>
          <a:p>
            <a:pPr>
              <a:defRPr/>
            </a:pPr>
            <a:fld id="{393DD872-903F-EC4A-8058-1EFEED8DD1CA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86188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list - Networ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28650" y="2108199"/>
            <a:ext cx="7886700" cy="42502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97979"/>
                </a:solidFill>
              </a:defRPr>
            </a:lvl1pPr>
            <a:lvl2pPr>
              <a:defRPr>
                <a:solidFill>
                  <a:srgbClr val="797979"/>
                </a:solidFill>
              </a:defRPr>
            </a:lvl2pPr>
            <a:lvl3pPr>
              <a:defRPr>
                <a:solidFill>
                  <a:srgbClr val="797979"/>
                </a:solidFill>
              </a:defRPr>
            </a:lvl3pPr>
            <a:lvl4pPr>
              <a:defRPr>
                <a:solidFill>
                  <a:srgbClr val="797979"/>
                </a:solidFill>
              </a:defRPr>
            </a:lvl4pPr>
            <a:lvl5pPr>
              <a:defRPr>
                <a:solidFill>
                  <a:srgbClr val="79797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white">
          <a:xfrm>
            <a:off x="374574" y="429658"/>
            <a:ext cx="5651653" cy="1498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75488" y="6488113"/>
            <a:ext cx="2057400" cy="365125"/>
          </a:xfrm>
        </p:spPr>
        <p:txBody>
          <a:bodyPr/>
          <a:lstStyle>
            <a:lvl1pPr algn="r">
              <a:defRPr sz="1200">
                <a:solidFill>
                  <a:srgbClr val="797979"/>
                </a:solidFill>
              </a:defRPr>
            </a:lvl1pPr>
          </a:lstStyle>
          <a:p>
            <a:pPr>
              <a:defRPr/>
            </a:pPr>
            <a:fld id="{CE60D206-FE11-B642-863C-08517D669CB5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9103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3416300" y="3455938"/>
            <a:ext cx="4476750" cy="1966961"/>
          </a:xfrm>
        </p:spPr>
        <p:txBody>
          <a:bodyPr/>
          <a:lstStyle>
            <a:lvl1pPr marL="0" indent="0">
              <a:buFontTx/>
              <a:buNone/>
              <a:defRPr sz="2400" b="1" i="0" baseline="0">
                <a:solidFill>
                  <a:srgbClr val="EB5C4E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pPr lvl="0"/>
            <a:r>
              <a:rPr lang="fr-FR" dirty="0"/>
              <a:t>CLICK TO EDIT MASTER TITLE STYLE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3416300" y="5599889"/>
            <a:ext cx="4796757" cy="898274"/>
          </a:xfrm>
        </p:spPr>
        <p:txBody>
          <a:bodyPr/>
          <a:lstStyle>
            <a:lvl1pPr marL="0" indent="0" eaLnBrk="1" hangingPunct="1">
              <a:spcBef>
                <a:spcPct val="0"/>
              </a:spcBef>
              <a:buFontTx/>
              <a:buNone/>
              <a:defRPr sz="1400">
                <a:solidFill>
                  <a:srgbClr val="404040"/>
                </a:solidFill>
              </a:defRPr>
            </a:lvl1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E22567"/>
                </a:solidFill>
                <a:latin typeface="Avenir Book" charset="0"/>
              </a:rPr>
              <a:t>City I date month year</a:t>
            </a:r>
          </a:p>
        </p:txBody>
      </p:sp>
      <p:sp>
        <p:nvSpPr>
          <p:cNvPr id="5" name="Espace réservé pour une image  6"/>
          <p:cNvSpPr>
            <a:spLocks noGrp="1"/>
          </p:cNvSpPr>
          <p:nvPr>
            <p:ph type="pic" sz="quarter" idx="15" hasCustomPrompt="1"/>
          </p:nvPr>
        </p:nvSpPr>
        <p:spPr>
          <a:xfrm>
            <a:off x="3416300" y="1385455"/>
            <a:ext cx="1471229" cy="1300907"/>
          </a:xfrm>
        </p:spPr>
        <p:txBody>
          <a:bodyPr/>
          <a:lstStyle>
            <a:lvl1pPr algn="ctr">
              <a:defRPr sz="1400" b="0" i="1" baseline="0">
                <a:latin typeface="Avenir Light Oblique" charset="0"/>
                <a:ea typeface="Avenir Light Oblique" charset="0"/>
                <a:cs typeface="Avenir Light Oblique" charset="0"/>
              </a:defRPr>
            </a:lvl1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fr-FR" dirty="0"/>
              <a:t>Ajoutez ici le logo de votre organisation</a:t>
            </a:r>
          </a:p>
        </p:txBody>
      </p:sp>
    </p:spTree>
    <p:extLst>
      <p:ext uri="{BB962C8B-B14F-4D97-AF65-F5344CB8AC3E}">
        <p14:creationId xmlns:p14="http://schemas.microsoft.com/office/powerpoint/2010/main" val="28327139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_Blu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848" y="469900"/>
            <a:ext cx="5956301" cy="1143000"/>
          </a:xfrm>
        </p:spPr>
        <p:txBody>
          <a:bodyPr>
            <a:normAutofit/>
          </a:bodyPr>
          <a:lstStyle>
            <a:lvl1pPr algn="ctr">
              <a:defRPr sz="2100" b="1" i="0">
                <a:solidFill>
                  <a:srgbClr val="EB5C4E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0" y="1841500"/>
            <a:ext cx="7162800" cy="3708015"/>
          </a:xfrm>
        </p:spPr>
        <p:txBody>
          <a:bodyPr/>
          <a:lstStyle>
            <a:lvl1pPr>
              <a:buClr>
                <a:srgbClr val="EB5C4E"/>
              </a:buClr>
              <a:defRPr sz="1800">
                <a:solidFill>
                  <a:srgbClr val="404040"/>
                </a:solidFill>
                <a:latin typeface="Avenir Book"/>
                <a:cs typeface="Avenir Book"/>
              </a:defRPr>
            </a:lvl1pPr>
            <a:lvl2pPr>
              <a:buClr>
                <a:srgbClr val="EB5C4E"/>
              </a:buClr>
              <a:defRPr sz="1800">
                <a:solidFill>
                  <a:srgbClr val="404040"/>
                </a:solidFill>
                <a:latin typeface="Avenir Book"/>
                <a:cs typeface="Avenir Book"/>
              </a:defRPr>
            </a:lvl2pPr>
            <a:lvl3pPr>
              <a:buClr>
                <a:srgbClr val="EB5C4E"/>
              </a:buClr>
              <a:defRPr sz="1800">
                <a:solidFill>
                  <a:srgbClr val="404040"/>
                </a:solidFill>
                <a:latin typeface="Avenir Book"/>
                <a:cs typeface="Avenir Book"/>
              </a:defRPr>
            </a:lvl3pPr>
          </a:lstStyle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86800" y="6413500"/>
            <a:ext cx="435861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445E06D-40C8-EA46-88DD-7A5FD2B50BC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965200" y="1496164"/>
            <a:ext cx="7162800" cy="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77823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_Option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409937"/>
            <a:ext cx="3725330" cy="583471"/>
          </a:xfrm>
        </p:spPr>
        <p:txBody>
          <a:bodyPr>
            <a:normAutofit/>
          </a:bodyPr>
          <a:lstStyle>
            <a:lvl1pPr algn="ctr">
              <a:defRPr sz="2200" b="1" i="0">
                <a:solidFill>
                  <a:srgbClr val="EB5C4E"/>
                </a:solidFill>
                <a:latin typeface="Avenir Medium" charset="0"/>
                <a:ea typeface="Avenir Medium" charset="0"/>
                <a:cs typeface="Avenir Medium" charset="0"/>
              </a:defRPr>
            </a:lvl1pPr>
          </a:lstStyle>
          <a:p>
            <a:r>
              <a:rPr lang="nl-BE" dirty="0"/>
              <a:t>Click to edit Master </a:t>
            </a:r>
            <a:br>
              <a:rPr lang="nl-BE" dirty="0"/>
            </a:br>
            <a:r>
              <a:rPr lang="nl-BE" dirty="0"/>
              <a:t>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835" y="1679913"/>
            <a:ext cx="3606800" cy="4525963"/>
          </a:xfrm>
        </p:spPr>
        <p:txBody>
          <a:bodyPr/>
          <a:lstStyle>
            <a:lvl1pPr>
              <a:buClr>
                <a:srgbClr val="EB5C4E"/>
              </a:buClr>
              <a:defRPr sz="1600" b="1">
                <a:solidFill>
                  <a:srgbClr val="404040"/>
                </a:solidFill>
                <a:latin typeface="Avenir Book"/>
                <a:cs typeface="Avenir Book"/>
              </a:defRPr>
            </a:lvl1pPr>
            <a:lvl2pPr>
              <a:buClr>
                <a:srgbClr val="EB5C4E"/>
              </a:buClr>
              <a:defRPr sz="1600">
                <a:solidFill>
                  <a:srgbClr val="404040"/>
                </a:solidFill>
                <a:latin typeface="Avenir Book"/>
                <a:cs typeface="Avenir Book"/>
              </a:defRPr>
            </a:lvl2pPr>
            <a:lvl3pPr>
              <a:buClr>
                <a:srgbClr val="EB5C4E"/>
              </a:buClr>
              <a:defRPr sz="1600">
                <a:solidFill>
                  <a:srgbClr val="404040"/>
                </a:solidFill>
                <a:latin typeface="Avenir Book"/>
                <a:cs typeface="Avenir Book"/>
              </a:defRPr>
            </a:lvl3pPr>
          </a:lstStyle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534400" y="6481856"/>
            <a:ext cx="605474" cy="385668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4706471" y="1327307"/>
            <a:ext cx="3421529" cy="595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1668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st_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1053619" y="3894791"/>
            <a:ext cx="2813050" cy="277812"/>
          </a:xfrm>
        </p:spPr>
        <p:txBody>
          <a:bodyPr/>
          <a:lstStyle>
            <a:lvl1pPr marL="0" indent="0">
              <a:buNone/>
              <a:defRPr sz="1400" b="1" i="0">
                <a:solidFill>
                  <a:srgbClr val="EB5C4E"/>
                </a:solidFill>
                <a:latin typeface="Avenir Black" charset="0"/>
                <a:ea typeface="Avenir Black" charset="0"/>
                <a:cs typeface="Avenir Black" charset="0"/>
              </a:defRPr>
            </a:lvl1pPr>
            <a:lvl2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2pPr>
            <a:lvl3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3pPr>
            <a:lvl4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4pPr>
            <a:lvl5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5pPr>
          </a:lstStyle>
          <a:p>
            <a:pPr lvl="0"/>
            <a:r>
              <a:rPr lang="fr-FR" dirty="0"/>
              <a:t>Cyber Security Coalition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1" hasCustomPrompt="1"/>
          </p:nvPr>
        </p:nvSpPr>
        <p:spPr>
          <a:xfrm>
            <a:off x="1053619" y="4441151"/>
            <a:ext cx="3787775" cy="992748"/>
          </a:xfrm>
        </p:spPr>
        <p:txBody>
          <a:bodyPr/>
          <a:lstStyle>
            <a:lvl1pPr marL="0" indent="0">
              <a:buNone/>
              <a:defRPr sz="1200" b="0" i="0" baseline="0">
                <a:solidFill>
                  <a:srgbClr val="404040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2pPr>
            <a:lvl3pPr marL="9144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3pPr>
            <a:lvl4pPr marL="13716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4pPr>
            <a:lvl5pPr marL="18288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 err="1"/>
              <a:t>Adress</a:t>
            </a:r>
            <a:endParaRPr lang="fr-FR" dirty="0"/>
          </a:p>
          <a:p>
            <a:pPr lvl="0"/>
            <a:r>
              <a:rPr lang="fr-FR" dirty="0"/>
              <a:t>Zip code</a:t>
            </a:r>
          </a:p>
          <a:p>
            <a:pPr lvl="0"/>
            <a:r>
              <a:rPr lang="fr-FR" dirty="0"/>
              <a:t>email</a:t>
            </a:r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1053274" y="5734494"/>
            <a:ext cx="2813050" cy="277812"/>
          </a:xfrm>
        </p:spPr>
        <p:txBody>
          <a:bodyPr/>
          <a:lstStyle>
            <a:lvl1pPr marL="0" indent="0">
              <a:buNone/>
              <a:defRPr sz="1200" b="0" i="0">
                <a:solidFill>
                  <a:srgbClr val="EB5C4E"/>
                </a:solidFill>
                <a:latin typeface="Avenir Medium" charset="0"/>
                <a:ea typeface="Avenir Medium" charset="0"/>
                <a:cs typeface="Avenir Medium" charset="0"/>
              </a:defRPr>
            </a:lvl1pPr>
            <a:lvl2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2pPr>
            <a:lvl3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3pPr>
            <a:lvl4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4pPr>
            <a:lvl5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5pPr>
          </a:lstStyle>
          <a:p>
            <a:pPr lvl="0"/>
            <a:r>
              <a:rPr lang="fr-FR" dirty="0" err="1"/>
              <a:t>website</a:t>
            </a:r>
            <a:endParaRPr lang="fr-FR" dirty="0"/>
          </a:p>
        </p:txBody>
      </p:sp>
      <p:sp>
        <p:nvSpPr>
          <p:cNvPr id="7" name="Espace réservé pour une image  6"/>
          <p:cNvSpPr>
            <a:spLocks noGrp="1"/>
          </p:cNvSpPr>
          <p:nvPr>
            <p:ph type="pic" sz="quarter" idx="13" hasCustomPrompt="1"/>
          </p:nvPr>
        </p:nvSpPr>
        <p:spPr>
          <a:xfrm>
            <a:off x="3282279" y="1385455"/>
            <a:ext cx="1471229" cy="1300907"/>
          </a:xfrm>
        </p:spPr>
        <p:txBody>
          <a:bodyPr/>
          <a:lstStyle>
            <a:lvl1pPr algn="ctr">
              <a:defRPr sz="1400" b="0" i="1" baseline="0">
                <a:latin typeface="Avenir Light Oblique" charset="0"/>
                <a:ea typeface="Avenir Light Oblique" charset="0"/>
                <a:cs typeface="Avenir Light Oblique" charset="0"/>
              </a:defRPr>
            </a:lvl1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fr-FR" dirty="0"/>
              <a:t>Ajoutez ici le logo de votre organisation</a:t>
            </a:r>
          </a:p>
        </p:txBody>
      </p:sp>
      <p:sp>
        <p:nvSpPr>
          <p:cNvPr id="9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5480242" y="5842251"/>
            <a:ext cx="3055697" cy="655911"/>
          </a:xfrm>
        </p:spPr>
        <p:txBody>
          <a:bodyPr/>
          <a:lstStyle>
            <a:lvl1pPr marL="0" indent="0" eaLnBrk="1" hangingPunct="1">
              <a:spcBef>
                <a:spcPct val="0"/>
              </a:spcBef>
              <a:buFontTx/>
              <a:buNone/>
              <a:defRPr sz="1400">
                <a:solidFill>
                  <a:srgbClr val="404040"/>
                </a:solidFill>
              </a:defRPr>
            </a:lvl1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E22567"/>
                </a:solidFill>
                <a:latin typeface="Avenir Book" charset="0"/>
              </a:rPr>
              <a:t>City I date month year</a:t>
            </a:r>
          </a:p>
        </p:txBody>
      </p:sp>
    </p:spTree>
    <p:extLst>
      <p:ext uri="{BB962C8B-B14F-4D97-AF65-F5344CB8AC3E}">
        <p14:creationId xmlns:p14="http://schemas.microsoft.com/office/powerpoint/2010/main" val="2032583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hapter_Blu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848" y="469900"/>
            <a:ext cx="5956301" cy="1143000"/>
          </a:xfrm>
        </p:spPr>
        <p:txBody>
          <a:bodyPr>
            <a:normAutofit/>
          </a:bodyPr>
          <a:lstStyle>
            <a:lvl1pPr algn="ctr">
              <a:defRPr sz="2100" b="1" i="0">
                <a:solidFill>
                  <a:srgbClr val="E22567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0" y="1841500"/>
            <a:ext cx="7721600" cy="4525963"/>
          </a:xfrm>
        </p:spPr>
        <p:txBody>
          <a:bodyPr/>
          <a:lstStyle>
            <a:lvl1pPr>
              <a:buClr>
                <a:srgbClr val="E22567"/>
              </a:buClr>
              <a:defRPr sz="1800">
                <a:latin typeface="Avenir Book"/>
                <a:cs typeface="Avenir Book"/>
              </a:defRPr>
            </a:lvl1pPr>
            <a:lvl2pPr>
              <a:buClr>
                <a:srgbClr val="CE0048"/>
              </a:buClr>
              <a:defRPr sz="1800">
                <a:latin typeface="Avenir Book"/>
                <a:cs typeface="Avenir Book"/>
              </a:defRPr>
            </a:lvl2pPr>
            <a:lvl3pPr>
              <a:buClr>
                <a:srgbClr val="CE0048"/>
              </a:buClr>
              <a:defRPr sz="1800">
                <a:latin typeface="Avenir Book"/>
                <a:cs typeface="Avenir Book"/>
              </a:defRPr>
            </a:lvl3pPr>
          </a:lstStyle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86800" y="6413500"/>
            <a:ext cx="435861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445E06D-40C8-EA46-88DD-7A5FD2B50BC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965200" y="1496164"/>
            <a:ext cx="7162800" cy="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12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Option_1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263694"/>
            <a:ext cx="3725330" cy="583471"/>
          </a:xfrm>
        </p:spPr>
        <p:txBody>
          <a:bodyPr>
            <a:normAutofit/>
          </a:bodyPr>
          <a:lstStyle>
            <a:lvl1pPr algn="ctr">
              <a:defRPr sz="2200" b="1" i="0">
                <a:solidFill>
                  <a:srgbClr val="E22567"/>
                </a:solidFill>
                <a:latin typeface="Avenir Medium" charset="0"/>
                <a:ea typeface="Avenir Medium" charset="0"/>
                <a:cs typeface="Avenir Medium" charset="0"/>
              </a:defRPr>
            </a:lvl1pPr>
          </a:lstStyle>
          <a:p>
            <a:r>
              <a:rPr lang="nl-BE" dirty="0"/>
              <a:t>Click to edit Master </a:t>
            </a:r>
            <a:br>
              <a:rPr lang="nl-BE" dirty="0"/>
            </a:br>
            <a:r>
              <a:rPr lang="nl-BE" dirty="0"/>
              <a:t>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835" y="1679913"/>
            <a:ext cx="3606800" cy="4525963"/>
          </a:xfrm>
        </p:spPr>
        <p:txBody>
          <a:bodyPr/>
          <a:lstStyle>
            <a:lvl1pPr>
              <a:buClr>
                <a:srgbClr val="E22567"/>
              </a:buClr>
              <a:defRPr sz="1600" b="1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defRPr>
            </a:lvl1pPr>
            <a:lvl2pPr>
              <a:buClr>
                <a:srgbClr val="E22567"/>
              </a:buClr>
              <a:defRPr sz="160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defRPr>
            </a:lvl2pPr>
            <a:lvl3pPr>
              <a:buClr>
                <a:srgbClr val="E22567"/>
              </a:buClr>
              <a:defRPr sz="160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defRPr>
            </a:lvl3pPr>
          </a:lstStyle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534400" y="6481856"/>
            <a:ext cx="605474" cy="385668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4706471" y="1327307"/>
            <a:ext cx="3421529" cy="595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Espace réservé pour une image  6"/>
          <p:cNvSpPr>
            <a:spLocks noGrp="1"/>
          </p:cNvSpPr>
          <p:nvPr>
            <p:ph type="pic" sz="quarter" idx="11"/>
          </p:nvPr>
        </p:nvSpPr>
        <p:spPr>
          <a:xfrm>
            <a:off x="817897" y="263694"/>
            <a:ext cx="2630487" cy="2630488"/>
          </a:xfrm>
        </p:spPr>
        <p:txBody>
          <a:bodyPr/>
          <a:lstStyle>
            <a:lvl1pPr>
              <a:defRPr sz="1400" b="0" i="1">
                <a:latin typeface="Avenir Light Oblique" charset="0"/>
                <a:ea typeface="Avenir Light Oblique" charset="0"/>
                <a:cs typeface="Avenir Light Oblique" charset="0"/>
              </a:defRPr>
            </a:lvl1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fr-FR" dirty="0"/>
          </a:p>
        </p:txBody>
      </p:sp>
      <p:sp>
        <p:nvSpPr>
          <p:cNvPr id="10" name="Espace réservé pour une image  6"/>
          <p:cNvSpPr>
            <a:spLocks noGrp="1"/>
          </p:cNvSpPr>
          <p:nvPr>
            <p:ph type="pic" sz="quarter" idx="12"/>
          </p:nvPr>
        </p:nvSpPr>
        <p:spPr>
          <a:xfrm>
            <a:off x="817897" y="3039483"/>
            <a:ext cx="2630487" cy="2630488"/>
          </a:xfrm>
        </p:spPr>
        <p:txBody>
          <a:bodyPr/>
          <a:lstStyle>
            <a:lvl1pPr>
              <a:defRPr sz="1400" b="0" i="1">
                <a:latin typeface="Avenir Light Oblique" charset="0"/>
                <a:ea typeface="Avenir Light Oblique" charset="0"/>
                <a:cs typeface="Avenir Light Oblique" charset="0"/>
              </a:defRPr>
            </a:lvl1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247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9075" y="-26989"/>
            <a:ext cx="9182179" cy="69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880" y="704459"/>
            <a:ext cx="2019300" cy="1981200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784225" y="4703262"/>
            <a:ext cx="2813050" cy="277812"/>
          </a:xfrm>
        </p:spPr>
        <p:txBody>
          <a:bodyPr/>
          <a:lstStyle>
            <a:lvl1pPr marL="0" indent="0">
              <a:buNone/>
              <a:defRPr sz="1400" b="1" i="0">
                <a:solidFill>
                  <a:srgbClr val="1BB7D5"/>
                </a:solidFill>
                <a:latin typeface="Avenir Black" charset="0"/>
                <a:ea typeface="Avenir Black" charset="0"/>
                <a:cs typeface="Avenir Black" charset="0"/>
              </a:defRPr>
            </a:lvl1pPr>
            <a:lvl2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2pPr>
            <a:lvl3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3pPr>
            <a:lvl4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4pPr>
            <a:lvl5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5pPr>
          </a:lstStyle>
          <a:p>
            <a:pPr lvl="0"/>
            <a:r>
              <a:rPr lang="fr-FR" dirty="0"/>
              <a:t>Cyber Security Coalition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1" hasCustomPrompt="1"/>
          </p:nvPr>
        </p:nvSpPr>
        <p:spPr>
          <a:xfrm>
            <a:off x="784225" y="5101724"/>
            <a:ext cx="3787775" cy="609266"/>
          </a:xfrm>
        </p:spPr>
        <p:txBody>
          <a:bodyPr/>
          <a:lstStyle>
            <a:lvl1pPr marL="0" indent="0">
              <a:buNone/>
              <a:defRPr sz="1200" b="0" i="0" baseline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2pPr>
            <a:lvl3pPr marL="9144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3pPr>
            <a:lvl4pPr marL="13716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4pPr>
            <a:lvl5pPr marL="18288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 err="1"/>
              <a:t>Adress</a:t>
            </a:r>
            <a:endParaRPr lang="fr-FR" dirty="0"/>
          </a:p>
          <a:p>
            <a:pPr lvl="0"/>
            <a:r>
              <a:rPr lang="fr-FR" dirty="0"/>
              <a:t>Zip code</a:t>
            </a:r>
          </a:p>
          <a:p>
            <a:pPr lvl="0"/>
            <a:r>
              <a:rPr lang="fr-FR" dirty="0"/>
              <a:t>email</a:t>
            </a:r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783880" y="5842252"/>
            <a:ext cx="2813050" cy="277812"/>
          </a:xfrm>
        </p:spPr>
        <p:txBody>
          <a:bodyPr/>
          <a:lstStyle>
            <a:lvl1pPr marL="0" indent="0">
              <a:buNone/>
              <a:defRPr sz="1400" b="0" i="0">
                <a:solidFill>
                  <a:srgbClr val="1BB7D5"/>
                </a:solidFill>
                <a:latin typeface="Avenir Medium" charset="0"/>
                <a:ea typeface="Avenir Medium" charset="0"/>
                <a:cs typeface="Avenir Medium" charset="0"/>
              </a:defRPr>
            </a:lvl1pPr>
            <a:lvl2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2pPr>
            <a:lvl3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3pPr>
            <a:lvl4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4pPr>
            <a:lvl5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5pPr>
          </a:lstStyle>
          <a:p>
            <a:pPr lvl="0"/>
            <a:r>
              <a:rPr lang="fr-FR" dirty="0" err="1"/>
              <a:t>website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744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88EC6-FB30-604F-A1F4-9433FCE8C0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719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B724B-BDD0-BA4F-AB00-99718CF06C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7309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C780A-4570-0D42-9E68-42CE469F33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883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35AD5-07AC-4248-BD58-C712ABC2F6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1529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939CD-0681-644D-A3BD-A33A998AF3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524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BE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BE" altLang="en-US" dirty="0"/>
              <a:t>Click to edit Master text styles</a:t>
            </a:r>
          </a:p>
          <a:p>
            <a:pPr lvl="1"/>
            <a:r>
              <a:rPr lang="nl-BE" altLang="en-US" dirty="0"/>
              <a:t>Second level</a:t>
            </a:r>
          </a:p>
          <a:p>
            <a:pPr lvl="2"/>
            <a:r>
              <a:rPr lang="nl-BE" altLang="en-US" dirty="0"/>
              <a:t>Third level</a:t>
            </a:r>
          </a:p>
          <a:p>
            <a:pPr lvl="3"/>
            <a:r>
              <a:rPr lang="nl-BE" altLang="en-US" dirty="0"/>
              <a:t>Fourth level</a:t>
            </a:r>
          </a:p>
          <a:p>
            <a:pPr lvl="4"/>
            <a:r>
              <a:rPr lang="nl-BE" altLang="en-US" dirty="0"/>
              <a:t>Fifth level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D640957-CA7F-8F4F-BAE7-FD28B30B69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7" r:id="rId3"/>
    <p:sldLayoutId id="2147484119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  <p:sldLayoutId id="2147484120" r:id="rId12"/>
    <p:sldLayoutId id="2147484121" r:id="rId13"/>
    <p:sldLayoutId id="2147484122" r:id="rId14"/>
    <p:sldLayoutId id="2147484123" r:id="rId15"/>
    <p:sldLayoutId id="2147484124" r:id="rId16"/>
    <p:sldLayoutId id="2147484125" r:id="rId17"/>
    <p:sldLayoutId id="2147484126" r:id="rId18"/>
    <p:sldLayoutId id="2147484127" r:id="rId19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hyperlink" Target="https://www.safeonweb.be/fr/quiz/test-du-phishing" TargetMode="External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Ne mordez pas à l’hameçon.</a:t>
            </a:r>
          </a:p>
          <a:p>
            <a:pPr>
              <a:spcBef>
                <a:spcPts val="1176"/>
              </a:spcBef>
            </a:pPr>
            <a:r>
              <a:rPr lang="fr-FR" sz="2000" b="0" dirty="0">
                <a:solidFill>
                  <a:srgbClr val="404040"/>
                </a:solidFill>
                <a:latin typeface="Avenir Book"/>
                <a:cs typeface="Avenir Book"/>
              </a:rPr>
              <a:t>Déjouez les messages de phishing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Bruxelles, Juillet 2020</a:t>
            </a:r>
          </a:p>
        </p:txBody>
      </p:sp>
      <p:sp>
        <p:nvSpPr>
          <p:cNvPr id="2" name="Espace réservé pour une image  1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108433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>
                <a:latin typeface="Avenir Heavy"/>
                <a:cs typeface="Avenir Heavy"/>
              </a:rPr>
              <a:t>Que faire face </a:t>
            </a:r>
            <a:br>
              <a:rPr lang="fr-FR" b="0" dirty="0">
                <a:latin typeface="Avenir Heavy"/>
                <a:cs typeface="Avenir Heavy"/>
              </a:rPr>
            </a:br>
            <a:r>
              <a:rPr lang="fr-FR" b="0" dirty="0">
                <a:latin typeface="Avenir Heavy"/>
                <a:cs typeface="Avenir Heavy"/>
              </a:rPr>
              <a:t>au </a:t>
            </a:r>
            <a:r>
              <a:rPr lang="fr-FR" b="0" dirty="0" err="1">
                <a:latin typeface="Avenir Heavy"/>
                <a:cs typeface="Avenir Heavy"/>
              </a:rPr>
              <a:t>phishing</a:t>
            </a:r>
            <a:r>
              <a:rPr lang="fr-FR" b="0" dirty="0">
                <a:latin typeface="Avenir Heavy"/>
                <a:cs typeface="Avenir Heavy"/>
              </a:rPr>
              <a:t>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fr-FR" b="0" dirty="0">
                <a:solidFill>
                  <a:srgbClr val="404040"/>
                </a:solidFill>
                <a:latin typeface="Avenir Heavy"/>
                <a:cs typeface="Avenir Heavy"/>
              </a:rPr>
              <a:t>Les réflexes :</a:t>
            </a:r>
          </a:p>
          <a:p>
            <a:r>
              <a:rPr lang="fr-FR" b="0" dirty="0"/>
              <a:t>Ne pas répondre</a:t>
            </a:r>
          </a:p>
          <a:p>
            <a:r>
              <a:rPr lang="fr-FR" b="0" dirty="0"/>
              <a:t>Adresse expéditeur </a:t>
            </a:r>
            <a:r>
              <a:rPr lang="nl-BE" b="0" dirty="0"/>
              <a:t>(survolez, ainsi vous verrez l’adresse email réelle)</a:t>
            </a:r>
          </a:p>
          <a:p>
            <a:r>
              <a:rPr lang="fr-FR" b="0" dirty="0"/>
              <a:t>Cible des liens à cliquer </a:t>
            </a:r>
            <a:r>
              <a:rPr lang="nl-BE" b="0" dirty="0"/>
              <a:t>(survolez, ainsi vous verrez l’adresse réelle du website concerné)</a:t>
            </a:r>
            <a:endParaRPr lang="fr-FR" b="0" dirty="0"/>
          </a:p>
          <a:p>
            <a:r>
              <a:rPr lang="fr-FR" b="0" dirty="0"/>
              <a:t>Attention pièces jointes</a:t>
            </a:r>
          </a:p>
          <a:p>
            <a:r>
              <a:rPr lang="fr-FR" b="0" dirty="0"/>
              <a:t>Systèmes de paiement</a:t>
            </a:r>
          </a:p>
          <a:p>
            <a:pPr marL="0" indent="0">
              <a:buNone/>
            </a:pPr>
            <a:endParaRPr lang="fr-FR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sp>
        <p:nvSpPr>
          <p:cNvPr id="7" name="ZoneTexte 6"/>
          <p:cNvSpPr txBox="1"/>
          <p:nvPr/>
        </p:nvSpPr>
        <p:spPr bwMode="auto">
          <a:xfrm>
            <a:off x="817897" y="812899"/>
            <a:ext cx="2630487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2 têtes valent mieux qu’1.</a:t>
            </a: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En cas de doute, parlez-en autour </a:t>
            </a:r>
          </a:p>
          <a:p>
            <a:pPr eaLnBrk="1" hangingPunct="1">
              <a:spcBef>
                <a:spcPts val="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de vous. </a:t>
            </a:r>
            <a:endParaRPr lang="fr-FR" sz="2400" b="1" dirty="0">
              <a:solidFill>
                <a:srgbClr val="457A8C"/>
              </a:solidFill>
              <a:latin typeface="Avenir Book" charset="0"/>
            </a:endParaRPr>
          </a:p>
        </p:txBody>
      </p:sp>
      <p:sp>
        <p:nvSpPr>
          <p:cNvPr id="13" name="ZoneTexte 12"/>
          <p:cNvSpPr txBox="1"/>
          <p:nvPr/>
        </p:nvSpPr>
        <p:spPr bwMode="auto">
          <a:xfrm>
            <a:off x="5698929" y="640272"/>
            <a:ext cx="1846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fr-FR" sz="1400" dirty="0">
              <a:solidFill>
                <a:srgbClr val="E22567"/>
              </a:solidFill>
              <a:latin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210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>
                <a:latin typeface="Avenir Heavy"/>
                <a:cs typeface="Avenir Heavy"/>
              </a:rPr>
              <a:t>Comment réagir </a:t>
            </a:r>
            <a:br>
              <a:rPr lang="fr-FR" b="0" dirty="0">
                <a:latin typeface="Avenir Heavy"/>
                <a:cs typeface="Avenir Heavy"/>
              </a:rPr>
            </a:br>
            <a:r>
              <a:rPr lang="fr-FR" b="0" dirty="0">
                <a:latin typeface="Avenir Heavy"/>
                <a:cs typeface="Avenir Heavy"/>
              </a:rPr>
              <a:t>en cas d’attaque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fr-FR" b="0" dirty="0">
                <a:solidFill>
                  <a:srgbClr val="404040"/>
                </a:solidFill>
                <a:latin typeface="Avenir Heavy"/>
                <a:cs typeface="Avenir Heavy"/>
              </a:rPr>
              <a:t>Les dispositions :</a:t>
            </a:r>
          </a:p>
          <a:p>
            <a:r>
              <a:rPr lang="fr-FR" b="0" dirty="0">
                <a:solidFill>
                  <a:srgbClr val="404040"/>
                </a:solidFill>
              </a:rPr>
              <a:t>Contact via autre canal</a:t>
            </a:r>
          </a:p>
          <a:p>
            <a:r>
              <a:rPr lang="fr-FR" b="0" dirty="0">
                <a:solidFill>
                  <a:srgbClr val="404040"/>
                </a:solidFill>
              </a:rPr>
              <a:t>Personne responsable</a:t>
            </a:r>
          </a:p>
          <a:p>
            <a:r>
              <a:rPr lang="fr-FR" b="0" dirty="0">
                <a:solidFill>
                  <a:srgbClr val="404040"/>
                </a:solidFill>
              </a:rPr>
              <a:t>Mots de passe</a:t>
            </a:r>
          </a:p>
          <a:p>
            <a:r>
              <a:rPr lang="fr-FR" b="0" dirty="0">
                <a:solidFill>
                  <a:srgbClr val="404040"/>
                </a:solidFill>
              </a:rPr>
              <a:t>Sauvegardes</a:t>
            </a:r>
          </a:p>
          <a:p>
            <a:r>
              <a:rPr lang="fr-FR" b="0" dirty="0">
                <a:solidFill>
                  <a:srgbClr val="404040"/>
                </a:solidFill>
              </a:rPr>
              <a:t>Anti-virus</a:t>
            </a:r>
          </a:p>
          <a:p>
            <a:endParaRPr lang="fr-FR" b="0" dirty="0">
              <a:solidFill>
                <a:srgbClr val="404040"/>
              </a:solidFill>
            </a:endParaRPr>
          </a:p>
          <a:p>
            <a:endParaRPr lang="fr-FR" b="0" dirty="0">
              <a:solidFill>
                <a:srgbClr val="40404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sp>
        <p:nvSpPr>
          <p:cNvPr id="7" name="ZoneTexte 6"/>
          <p:cNvSpPr txBox="1"/>
          <p:nvPr/>
        </p:nvSpPr>
        <p:spPr bwMode="auto">
          <a:xfrm>
            <a:off x="817897" y="812899"/>
            <a:ext cx="2630487" cy="19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Pas de panique.</a:t>
            </a: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Prévenez tout de suite la personne responsable. </a:t>
            </a:r>
            <a:endParaRPr lang="fr-FR" sz="2400" b="1" dirty="0">
              <a:solidFill>
                <a:srgbClr val="457A8C"/>
              </a:solidFill>
              <a:latin typeface="Avenir Book" charset="0"/>
            </a:endParaRPr>
          </a:p>
        </p:txBody>
      </p:sp>
      <p:sp>
        <p:nvSpPr>
          <p:cNvPr id="13" name="ZoneTexte 12"/>
          <p:cNvSpPr txBox="1"/>
          <p:nvPr/>
        </p:nvSpPr>
        <p:spPr bwMode="auto">
          <a:xfrm>
            <a:off x="5698929" y="640272"/>
            <a:ext cx="1846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fr-FR" sz="1400" dirty="0">
              <a:solidFill>
                <a:srgbClr val="E22567"/>
              </a:solidFill>
              <a:latin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579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F939CD-0681-644D-A3BD-A33A998AF36E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6" name="ZoneTexte 5"/>
          <p:cNvSpPr txBox="1"/>
          <p:nvPr/>
        </p:nvSpPr>
        <p:spPr bwMode="auto">
          <a:xfrm>
            <a:off x="817897" y="1289952"/>
            <a:ext cx="268373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Le </a:t>
            </a:r>
            <a:r>
              <a:rPr lang="fr-FR" sz="2800" b="1" dirty="0" err="1">
                <a:solidFill>
                  <a:srgbClr val="457A8C"/>
                </a:solidFill>
                <a:latin typeface="Avenir Heavy"/>
                <a:cs typeface="Avenir Heavy"/>
              </a:rPr>
              <a:t>phishing</a:t>
            </a:r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, on en parle !</a:t>
            </a:r>
          </a:p>
        </p:txBody>
      </p:sp>
      <p:sp>
        <p:nvSpPr>
          <p:cNvPr id="5" name="ZoneTexte 4"/>
          <p:cNvSpPr txBox="1"/>
          <p:nvPr/>
        </p:nvSpPr>
        <p:spPr bwMode="auto">
          <a:xfrm>
            <a:off x="817897" y="2626464"/>
            <a:ext cx="2825591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Qu’en pensez-vous ?</a:t>
            </a: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Des remarques ?</a:t>
            </a: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Qu’avez-vous retenu ?</a:t>
            </a: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Votre première action ?</a:t>
            </a:r>
          </a:p>
        </p:txBody>
      </p:sp>
      <p:pic>
        <p:nvPicPr>
          <p:cNvPr id="7" name="Image 6" descr="phishing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9" t="9970" r="13808" b="29399"/>
          <a:stretch/>
        </p:blipFill>
        <p:spPr>
          <a:xfrm>
            <a:off x="3839813" y="526889"/>
            <a:ext cx="4952465" cy="582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841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1053619" y="3894790"/>
            <a:ext cx="2813050" cy="615633"/>
          </a:xfrm>
        </p:spPr>
        <p:txBody>
          <a:bodyPr/>
          <a:lstStyle/>
          <a:p>
            <a:r>
              <a:rPr lang="fr-FR" dirty="0"/>
              <a:t>Une initiative </a:t>
            </a:r>
          </a:p>
          <a:p>
            <a:r>
              <a:rPr lang="fr-FR" dirty="0"/>
              <a:t>de la Cyber Security Coalition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053619" y="4556605"/>
            <a:ext cx="3787775" cy="99274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dirty="0">
                <a:solidFill>
                  <a:srgbClr val="404040"/>
                </a:solidFill>
              </a:rPr>
              <a:t>Sa mission ? Renforcer la sécurité informatique en Belgique. Elle rassemble des experts du monde académique, public et privé pour mieux lutter contre le cyber-crime</a:t>
            </a:r>
            <a:r>
              <a:rPr lang="fr-FR" dirty="0"/>
              <a:t>.</a:t>
            </a:r>
            <a:endParaRPr lang="en-US" alt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 err="1"/>
              <a:t>www.cybersecuritycoalition.be</a:t>
            </a:r>
            <a:endParaRPr lang="en-US" altLang="en-US" dirty="0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Espace réservé du texte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000" dirty="0"/>
              <a:t> Tous droits réservés © 2020 Cyber Security Coalition</a:t>
            </a:r>
          </a:p>
        </p:txBody>
      </p:sp>
      <p:pic>
        <p:nvPicPr>
          <p:cNvPr id="11" name="Image 10" descr="phishing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9" t="9970" r="13808" b="29399"/>
          <a:stretch/>
        </p:blipFill>
        <p:spPr>
          <a:xfrm>
            <a:off x="5630138" y="1740846"/>
            <a:ext cx="3074497" cy="361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249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>
                <a:latin typeface="Avenir Heavy"/>
                <a:cs typeface="Avenir Heavy"/>
              </a:rPr>
              <a:t>Nouveau message [URGENT!]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Vous recevez un e-mail de Google. Votre compte professionnel a été désactivé suite à un problème. Le message vous invite à le réactiver en donnant votre identifiant et votre mot de passe. L’absence de réaction de votre part entraînera la perte de tous vos messages...</a:t>
            </a:r>
            <a:endParaRPr lang="fr-FR" sz="1600" dirty="0"/>
          </a:p>
          <a:p>
            <a:pPr marL="0" indent="0">
              <a:buNone/>
            </a:pPr>
            <a:endParaRPr lang="fr-FR" sz="1600" i="1" dirty="0"/>
          </a:p>
          <a:p>
            <a:pPr marL="0" indent="0">
              <a:buNone/>
            </a:pPr>
            <a:r>
              <a:rPr lang="fr-FR" sz="1600" i="1" dirty="0"/>
              <a:t>Vous avez confiance… 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45E06D-40C8-EA46-88DD-7A5FD2B50BC1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951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52CFEC5-D427-4294-AA99-A472E9690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Cas 1: </a:t>
            </a:r>
            <a:r>
              <a:rPr lang="nl-BE" dirty="0" err="1"/>
              <a:t>Université</a:t>
            </a:r>
            <a:r>
              <a:rPr lang="nl-BE" dirty="0"/>
              <a:t> de Maastricht (2019)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0B20D36-EF38-4D76-A871-76CD8EB485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i="1" dirty="0"/>
              <a:t>Les 15 et 16</a:t>
            </a:r>
            <a:r>
              <a:rPr lang="x-none" dirty="0"/>
              <a:t> </a:t>
            </a:r>
            <a:r>
              <a:rPr lang="x-none" i="1" dirty="0" err="1"/>
              <a:t>octobre</a:t>
            </a:r>
            <a:r>
              <a:rPr lang="x-none" dirty="0"/>
              <a:t> </a:t>
            </a:r>
            <a:r>
              <a:rPr lang="x-none" i="1" dirty="0"/>
              <a:t>2019, un pirate </a:t>
            </a:r>
            <a:r>
              <a:rPr lang="x-none" i="1" dirty="0" err="1"/>
              <a:t>informatique</a:t>
            </a:r>
            <a:r>
              <a:rPr lang="x-none" i="1" dirty="0"/>
              <a:t> </a:t>
            </a:r>
            <a:r>
              <a:rPr lang="x-none" i="1" dirty="0" err="1"/>
              <a:t>est</a:t>
            </a:r>
            <a:r>
              <a:rPr lang="x-none" i="1" dirty="0"/>
              <a:t> parvenu à </a:t>
            </a:r>
            <a:r>
              <a:rPr lang="x-none" i="1" dirty="0" err="1"/>
              <a:t>accéder</a:t>
            </a:r>
            <a:r>
              <a:rPr lang="x-none" i="1" dirty="0"/>
              <a:t> au </a:t>
            </a:r>
            <a:r>
              <a:rPr lang="x-none" i="1" dirty="0" err="1"/>
              <a:t>réseau</a:t>
            </a:r>
            <a:r>
              <a:rPr lang="x-none" i="1" dirty="0"/>
              <a:t> de </a:t>
            </a:r>
            <a:r>
              <a:rPr lang="x-none" i="1" dirty="0" err="1"/>
              <a:t>l'université</a:t>
            </a:r>
            <a:r>
              <a:rPr lang="x-none" i="1" dirty="0"/>
              <a:t> de Maastricht après que deux </a:t>
            </a:r>
            <a:r>
              <a:rPr lang="x-none" i="1" dirty="0" err="1"/>
              <a:t>collaborateurs</a:t>
            </a:r>
            <a:r>
              <a:rPr lang="x-none" i="1" dirty="0"/>
              <a:t> </a:t>
            </a:r>
            <a:r>
              <a:rPr lang="x-none" i="1" dirty="0" err="1"/>
              <a:t>ont</a:t>
            </a:r>
            <a:r>
              <a:rPr lang="x-none" i="1" dirty="0"/>
              <a:t> </a:t>
            </a:r>
            <a:r>
              <a:rPr lang="x-none" i="1" dirty="0" err="1"/>
              <a:t>ouvert</a:t>
            </a:r>
            <a:r>
              <a:rPr lang="x-none" i="1" dirty="0"/>
              <a:t> la pièce </a:t>
            </a:r>
            <a:r>
              <a:rPr lang="x-none" i="1" dirty="0" err="1"/>
              <a:t>jointe</a:t>
            </a:r>
            <a:r>
              <a:rPr lang="x-none" i="1" dirty="0"/>
              <a:t> d'un e-mail </a:t>
            </a:r>
            <a:r>
              <a:rPr lang="x-none" i="1" dirty="0" err="1"/>
              <a:t>frauduleux</a:t>
            </a:r>
            <a:r>
              <a:rPr lang="x-none" i="1" dirty="0"/>
              <a:t>.  Entre le 16</a:t>
            </a:r>
            <a:r>
              <a:rPr lang="x-none" dirty="0"/>
              <a:t> </a:t>
            </a:r>
            <a:r>
              <a:rPr lang="x-none" i="1" dirty="0" err="1"/>
              <a:t>octobre</a:t>
            </a:r>
            <a:r>
              <a:rPr lang="x-none" i="1" dirty="0"/>
              <a:t> et le 23</a:t>
            </a:r>
            <a:r>
              <a:rPr lang="x-none" dirty="0"/>
              <a:t> </a:t>
            </a:r>
            <a:r>
              <a:rPr lang="x-none" i="1" dirty="0" err="1"/>
              <a:t>décembre</a:t>
            </a:r>
            <a:r>
              <a:rPr lang="x-none" i="1" dirty="0"/>
              <a:t>, </a:t>
            </a:r>
            <a:r>
              <a:rPr lang="x-none" i="1" dirty="0" err="1"/>
              <a:t>l'intrus</a:t>
            </a:r>
            <a:r>
              <a:rPr lang="x-none" i="1" dirty="0"/>
              <a:t> a </a:t>
            </a:r>
            <a:r>
              <a:rPr lang="x-none" i="1" dirty="0" err="1"/>
              <a:t>ainsi</a:t>
            </a:r>
            <a:r>
              <a:rPr lang="x-none" i="1" dirty="0"/>
              <a:t> </a:t>
            </a:r>
            <a:r>
              <a:rPr lang="x-none" i="1" dirty="0" err="1"/>
              <a:t>eu</a:t>
            </a:r>
            <a:r>
              <a:rPr lang="x-none" i="1" dirty="0"/>
              <a:t> le </a:t>
            </a:r>
            <a:r>
              <a:rPr lang="x-none" i="1" dirty="0" err="1"/>
              <a:t>loisir</a:t>
            </a:r>
            <a:r>
              <a:rPr lang="x-none" i="1" dirty="0"/>
              <a:t> de </a:t>
            </a:r>
            <a:r>
              <a:rPr lang="x-none" i="1" dirty="0" err="1"/>
              <a:t>compromettre</a:t>
            </a:r>
            <a:r>
              <a:rPr lang="x-none" i="1" dirty="0"/>
              <a:t> </a:t>
            </a:r>
            <a:r>
              <a:rPr lang="x-none" i="1" dirty="0" err="1"/>
              <a:t>différents</a:t>
            </a:r>
            <a:r>
              <a:rPr lang="x-none" i="1" dirty="0"/>
              <a:t> </a:t>
            </a:r>
            <a:r>
              <a:rPr lang="x-none" i="1" dirty="0" err="1"/>
              <a:t>serveurs</a:t>
            </a:r>
            <a:r>
              <a:rPr lang="x-none" i="1" dirty="0"/>
              <a:t>.  Le 21</a:t>
            </a:r>
            <a:r>
              <a:rPr lang="x-none" dirty="0"/>
              <a:t> </a:t>
            </a:r>
            <a:r>
              <a:rPr lang="x-none" i="1" dirty="0" err="1"/>
              <a:t>novembre</a:t>
            </a:r>
            <a:r>
              <a:rPr lang="x-none" i="1" dirty="0"/>
              <a:t>, </a:t>
            </a:r>
            <a:r>
              <a:rPr lang="x-none" i="1" dirty="0" err="1"/>
              <a:t>il</a:t>
            </a:r>
            <a:r>
              <a:rPr lang="x-none" i="1" dirty="0"/>
              <a:t> a </a:t>
            </a:r>
            <a:r>
              <a:rPr lang="x-none" i="1" dirty="0" err="1"/>
              <a:t>exploité</a:t>
            </a:r>
            <a:r>
              <a:rPr lang="x-none" i="1" dirty="0"/>
              <a:t> les </a:t>
            </a:r>
            <a:r>
              <a:rPr lang="x-none" i="1" dirty="0" err="1"/>
              <a:t>failles</a:t>
            </a:r>
            <a:r>
              <a:rPr lang="x-none" i="1" dirty="0"/>
              <a:t> de </a:t>
            </a:r>
            <a:r>
              <a:rPr lang="x-none" i="1" dirty="0" err="1"/>
              <a:t>sécurité</a:t>
            </a:r>
            <a:r>
              <a:rPr lang="x-none" i="1" dirty="0"/>
              <a:t> d'un </a:t>
            </a:r>
            <a:r>
              <a:rPr lang="x-none" i="1" dirty="0" err="1"/>
              <a:t>serveur</a:t>
            </a:r>
            <a:r>
              <a:rPr lang="x-none" i="1" dirty="0"/>
              <a:t> pour </a:t>
            </a:r>
            <a:r>
              <a:rPr lang="x-none" i="1" dirty="0" err="1"/>
              <a:t>s'arroger</a:t>
            </a:r>
            <a:r>
              <a:rPr lang="x-none" i="1" dirty="0"/>
              <a:t> </a:t>
            </a:r>
            <a:r>
              <a:rPr lang="x-none" i="1" dirty="0" err="1"/>
              <a:t>tous</a:t>
            </a:r>
            <a:r>
              <a:rPr lang="x-none" i="1" dirty="0"/>
              <a:t> les droits au sein de </a:t>
            </a:r>
            <a:r>
              <a:rPr lang="x-none" i="1" dirty="0" err="1"/>
              <a:t>l'infrastructure</a:t>
            </a:r>
            <a:r>
              <a:rPr lang="x-none" i="1" dirty="0"/>
              <a:t> de </a:t>
            </a:r>
            <a:r>
              <a:rPr lang="x-none" i="1" dirty="0" err="1"/>
              <a:t>l'université</a:t>
            </a:r>
            <a:r>
              <a:rPr lang="x-none" i="1" dirty="0"/>
              <a:t>.  Le 23</a:t>
            </a:r>
            <a:r>
              <a:rPr lang="x-none" dirty="0"/>
              <a:t> </a:t>
            </a:r>
            <a:r>
              <a:rPr lang="x-none" i="1" dirty="0" err="1"/>
              <a:t>décembre</a:t>
            </a:r>
            <a:r>
              <a:rPr lang="x-none" i="1" dirty="0"/>
              <a:t>, le hacker a </a:t>
            </a:r>
            <a:r>
              <a:rPr lang="x-none" i="1" dirty="0" err="1"/>
              <a:t>introduit</a:t>
            </a:r>
            <a:r>
              <a:rPr lang="x-none" i="1" dirty="0"/>
              <a:t> un ransomware (</a:t>
            </a:r>
            <a:r>
              <a:rPr lang="x-none" i="1" dirty="0" err="1"/>
              <a:t>ou</a:t>
            </a:r>
            <a:r>
              <a:rPr lang="x-none" i="1" dirty="0"/>
              <a:t> </a:t>
            </a:r>
            <a:r>
              <a:rPr lang="x-none" i="1" dirty="0" err="1"/>
              <a:t>rançongiciel</a:t>
            </a:r>
            <a:r>
              <a:rPr lang="x-none" dirty="0"/>
              <a:t> </a:t>
            </a:r>
            <a:r>
              <a:rPr lang="x-none" i="1" dirty="0"/>
              <a:t>: programme </a:t>
            </a:r>
            <a:r>
              <a:rPr lang="x-none" i="1" dirty="0" err="1"/>
              <a:t>malveillant</a:t>
            </a:r>
            <a:r>
              <a:rPr lang="x-none" i="1" dirty="0"/>
              <a:t> qui </a:t>
            </a:r>
            <a:r>
              <a:rPr lang="x-none" i="1" dirty="0" err="1"/>
              <a:t>chiffre</a:t>
            </a:r>
            <a:r>
              <a:rPr lang="x-none" i="1" dirty="0"/>
              <a:t> les </a:t>
            </a:r>
            <a:r>
              <a:rPr lang="x-none" i="1" dirty="0" err="1"/>
              <a:t>données</a:t>
            </a:r>
            <a:r>
              <a:rPr lang="x-none" i="1" dirty="0"/>
              <a:t> du poste </a:t>
            </a:r>
            <a:r>
              <a:rPr lang="x-none" i="1" dirty="0" err="1"/>
              <a:t>compromis</a:t>
            </a:r>
            <a:r>
              <a:rPr lang="x-none" i="1" dirty="0"/>
              <a:t> et invite la </a:t>
            </a:r>
            <a:r>
              <a:rPr lang="x-none" i="1" dirty="0" err="1"/>
              <a:t>victime</a:t>
            </a:r>
            <a:r>
              <a:rPr lang="x-none" i="1" dirty="0"/>
              <a:t> à </a:t>
            </a:r>
            <a:r>
              <a:rPr lang="x-none" i="1" dirty="0" err="1"/>
              <a:t>verser</a:t>
            </a:r>
            <a:r>
              <a:rPr lang="x-none" i="1" dirty="0"/>
              <a:t> de </a:t>
            </a:r>
            <a:r>
              <a:rPr lang="x-none" i="1" dirty="0" err="1"/>
              <a:t>l'argent</a:t>
            </a:r>
            <a:r>
              <a:rPr lang="x-none" i="1" dirty="0"/>
              <a:t> pour les </a:t>
            </a:r>
            <a:r>
              <a:rPr lang="x-none" i="1" dirty="0" err="1"/>
              <a:t>déchiffrer</a:t>
            </a:r>
            <a:r>
              <a:rPr lang="x-none" i="1" dirty="0"/>
              <a:t>) sur 267</a:t>
            </a:r>
            <a:r>
              <a:rPr lang="x-none" dirty="0"/>
              <a:t> </a:t>
            </a:r>
            <a:r>
              <a:rPr lang="x-none" i="1" dirty="0" err="1"/>
              <a:t>serveurs</a:t>
            </a:r>
            <a:r>
              <a:rPr lang="x-none" i="1" dirty="0"/>
              <a:t> Windows. Après </a:t>
            </a:r>
            <a:r>
              <a:rPr lang="x-none" i="1" dirty="0" err="1"/>
              <a:t>une</a:t>
            </a:r>
            <a:r>
              <a:rPr lang="x-none" i="1" dirty="0"/>
              <a:t> analyse </a:t>
            </a:r>
            <a:r>
              <a:rPr lang="x-none" i="1" dirty="0" err="1"/>
              <a:t>approfondie</a:t>
            </a:r>
            <a:r>
              <a:rPr lang="x-none" i="1" dirty="0"/>
              <a:t> de la situation (la divulgation de </a:t>
            </a:r>
            <a:r>
              <a:rPr lang="x-none" i="1" dirty="0" err="1"/>
              <a:t>précieuses</a:t>
            </a:r>
            <a:r>
              <a:rPr lang="x-none" i="1" dirty="0"/>
              <a:t> </a:t>
            </a:r>
            <a:r>
              <a:rPr lang="x-none" i="1" dirty="0" err="1"/>
              <a:t>données</a:t>
            </a:r>
            <a:r>
              <a:rPr lang="x-none" i="1" dirty="0"/>
              <a:t> et </a:t>
            </a:r>
            <a:r>
              <a:rPr lang="x-none" i="1" dirty="0" err="1"/>
              <a:t>informations</a:t>
            </a:r>
            <a:r>
              <a:rPr lang="x-none" i="1" dirty="0"/>
              <a:t> de recherche sur des </a:t>
            </a:r>
            <a:r>
              <a:rPr lang="x-none" i="1" dirty="0" err="1"/>
              <a:t>opérations</a:t>
            </a:r>
            <a:r>
              <a:rPr lang="x-none" i="1" dirty="0"/>
              <a:t> </a:t>
            </a:r>
            <a:r>
              <a:rPr lang="x-none" i="1" dirty="0" err="1"/>
              <a:t>commerciales</a:t>
            </a:r>
            <a:r>
              <a:rPr lang="x-none" i="1" dirty="0"/>
              <a:t> </a:t>
            </a:r>
            <a:r>
              <a:rPr lang="x-none" i="1" dirty="0" err="1"/>
              <a:t>était</a:t>
            </a:r>
            <a:r>
              <a:rPr lang="x-none" i="1" dirty="0"/>
              <a:t> </a:t>
            </a:r>
            <a:r>
              <a:rPr lang="x-none" i="1" dirty="0" err="1"/>
              <a:t>en</a:t>
            </a:r>
            <a:r>
              <a:rPr lang="x-none" i="1" dirty="0"/>
              <a:t> </a:t>
            </a:r>
            <a:r>
              <a:rPr lang="x-none" i="1" dirty="0" err="1"/>
              <a:t>jeu</a:t>
            </a:r>
            <a:r>
              <a:rPr lang="x-none" i="1" dirty="0"/>
              <a:t>), </a:t>
            </a:r>
            <a:r>
              <a:rPr lang="x-none" i="1" dirty="0" err="1"/>
              <a:t>l'université</a:t>
            </a:r>
            <a:r>
              <a:rPr lang="x-none" i="1" dirty="0"/>
              <a:t> a </a:t>
            </a:r>
            <a:r>
              <a:rPr lang="x-none" i="1" dirty="0" err="1"/>
              <a:t>pris</a:t>
            </a:r>
            <a:r>
              <a:rPr lang="x-none" i="1" dirty="0"/>
              <a:t> la </a:t>
            </a:r>
            <a:r>
              <a:rPr lang="x-none" i="1" dirty="0" err="1"/>
              <a:t>décision</a:t>
            </a:r>
            <a:r>
              <a:rPr lang="x-none" i="1" dirty="0"/>
              <a:t>, le 30</a:t>
            </a:r>
            <a:r>
              <a:rPr lang="x-none" dirty="0"/>
              <a:t> </a:t>
            </a:r>
            <a:r>
              <a:rPr lang="x-none" i="1" dirty="0" err="1"/>
              <a:t>décembre</a:t>
            </a:r>
            <a:r>
              <a:rPr lang="x-none" i="1" dirty="0"/>
              <a:t>, de </a:t>
            </a:r>
            <a:r>
              <a:rPr lang="x-none" i="1" dirty="0" err="1"/>
              <a:t>verser</a:t>
            </a:r>
            <a:r>
              <a:rPr lang="x-none" i="1" dirty="0"/>
              <a:t> la </a:t>
            </a:r>
            <a:r>
              <a:rPr lang="x-none" i="1" dirty="0" err="1"/>
              <a:t>rançon</a:t>
            </a:r>
            <a:r>
              <a:rPr lang="x-none" i="1" dirty="0"/>
              <a:t> </a:t>
            </a:r>
            <a:r>
              <a:rPr lang="x-none" i="1" dirty="0" err="1"/>
              <a:t>exigée</a:t>
            </a:r>
            <a:r>
              <a:rPr lang="x-none" i="1" dirty="0"/>
              <a:t> de 220</a:t>
            </a:r>
            <a:r>
              <a:rPr lang="x-none" dirty="0"/>
              <a:t> </a:t>
            </a:r>
            <a:r>
              <a:rPr lang="x-none" i="1" dirty="0"/>
              <a:t>000</a:t>
            </a:r>
            <a:r>
              <a:rPr lang="x-none" dirty="0"/>
              <a:t> </a:t>
            </a:r>
            <a:r>
              <a:rPr lang="x-none" i="1" dirty="0"/>
              <a:t>USD.</a:t>
            </a:r>
            <a:endParaRPr lang="x-none" dirty="0"/>
          </a:p>
          <a:p>
            <a:endParaRPr lang="x-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6EE2C36-5195-4ACF-A56B-DBDFFA2A02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45E06D-40C8-EA46-88DD-7A5FD2B50BC1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5212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509AED4-DDE5-4CC1-89D8-F80C74BB0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Cas 2: </a:t>
            </a:r>
            <a:r>
              <a:rPr lang="nl-BE" dirty="0" err="1"/>
              <a:t>Picanol</a:t>
            </a:r>
            <a:r>
              <a:rPr lang="nl-BE" dirty="0"/>
              <a:t> (2020)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4269069-D538-4AAE-9C6E-2CBFF124DA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x-none" i="1" dirty="0"/>
              <a:t>Le 15</a:t>
            </a:r>
            <a:r>
              <a:rPr lang="x-none" dirty="0"/>
              <a:t> </a:t>
            </a:r>
            <a:r>
              <a:rPr lang="x-none" i="1" dirty="0" err="1"/>
              <a:t>janvier</a:t>
            </a:r>
            <a:r>
              <a:rPr lang="x-none" i="1" dirty="0"/>
              <a:t>, le fabricant de </a:t>
            </a:r>
            <a:r>
              <a:rPr lang="x-none" i="1" dirty="0" err="1"/>
              <a:t>métiers</a:t>
            </a:r>
            <a:r>
              <a:rPr lang="x-none" i="1" dirty="0"/>
              <a:t> à </a:t>
            </a:r>
            <a:r>
              <a:rPr lang="x-none" i="1" dirty="0" err="1"/>
              <a:t>tisser</a:t>
            </a:r>
            <a:r>
              <a:rPr lang="x-none" i="1" dirty="0"/>
              <a:t> </a:t>
            </a:r>
            <a:r>
              <a:rPr lang="x-none" i="1" dirty="0" err="1"/>
              <a:t>Picanol</a:t>
            </a:r>
            <a:r>
              <a:rPr lang="x-none" i="1" dirty="0"/>
              <a:t> </a:t>
            </a:r>
            <a:r>
              <a:rPr lang="x-none" i="1" dirty="0" err="1"/>
              <a:t>Belgique</a:t>
            </a:r>
            <a:r>
              <a:rPr lang="x-none" i="1" dirty="0"/>
              <a:t> a </a:t>
            </a:r>
            <a:r>
              <a:rPr lang="x-none" i="1" dirty="0" err="1"/>
              <a:t>été</a:t>
            </a:r>
            <a:r>
              <a:rPr lang="x-none" i="1" dirty="0"/>
              <a:t> </a:t>
            </a:r>
            <a:r>
              <a:rPr lang="x-none" i="1" dirty="0" err="1"/>
              <a:t>informé</a:t>
            </a:r>
            <a:r>
              <a:rPr lang="x-none" i="1" dirty="0"/>
              <a:t> que des </a:t>
            </a:r>
            <a:r>
              <a:rPr lang="x-none" i="1" dirty="0" err="1"/>
              <a:t>collègues</a:t>
            </a:r>
            <a:r>
              <a:rPr lang="x-none" i="1" dirty="0"/>
              <a:t> chinois ne </a:t>
            </a:r>
            <a:r>
              <a:rPr lang="x-none" i="1" dirty="0" err="1"/>
              <a:t>parvenaient</a:t>
            </a:r>
            <a:r>
              <a:rPr lang="x-none" i="1" dirty="0"/>
              <a:t> plus à </a:t>
            </a:r>
            <a:r>
              <a:rPr lang="x-none" i="1" dirty="0" err="1"/>
              <a:t>accéder</a:t>
            </a:r>
            <a:r>
              <a:rPr lang="x-none" i="1" dirty="0"/>
              <a:t> à </a:t>
            </a:r>
            <a:r>
              <a:rPr lang="x-none" i="1" dirty="0" err="1"/>
              <a:t>certains</a:t>
            </a:r>
            <a:r>
              <a:rPr lang="x-none" i="1" dirty="0"/>
              <a:t> </a:t>
            </a:r>
            <a:r>
              <a:rPr lang="x-none" i="1" dirty="0" err="1"/>
              <a:t>systèmes</a:t>
            </a:r>
            <a:r>
              <a:rPr lang="x-none" i="1" dirty="0"/>
              <a:t> </a:t>
            </a:r>
            <a:r>
              <a:rPr lang="x-none" i="1" dirty="0" err="1"/>
              <a:t>informatiques</a:t>
            </a:r>
            <a:r>
              <a:rPr lang="x-none" i="1" dirty="0"/>
              <a:t>.  La </a:t>
            </a:r>
            <a:r>
              <a:rPr lang="x-none" i="1" dirty="0" err="1"/>
              <a:t>maison</a:t>
            </a:r>
            <a:r>
              <a:rPr lang="x-none" i="1" dirty="0"/>
              <a:t> </a:t>
            </a:r>
            <a:r>
              <a:rPr lang="x-none" i="1" dirty="0" err="1"/>
              <a:t>mère</a:t>
            </a:r>
            <a:r>
              <a:rPr lang="x-none" i="1" dirty="0"/>
              <a:t> </a:t>
            </a:r>
            <a:r>
              <a:rPr lang="x-none" i="1" dirty="0" err="1"/>
              <a:t>basée</a:t>
            </a:r>
            <a:r>
              <a:rPr lang="x-none" i="1" dirty="0"/>
              <a:t> à Ypres </a:t>
            </a:r>
            <a:r>
              <a:rPr lang="x-none" i="1" dirty="0" err="1"/>
              <a:t>était</a:t>
            </a:r>
            <a:r>
              <a:rPr lang="x-none" i="1" dirty="0"/>
              <a:t> déjà </a:t>
            </a:r>
            <a:r>
              <a:rPr lang="x-none" i="1" dirty="0" err="1"/>
              <a:t>confrontée</a:t>
            </a:r>
            <a:r>
              <a:rPr lang="x-none" i="1" dirty="0"/>
              <a:t> à des </a:t>
            </a:r>
            <a:r>
              <a:rPr lang="x-none" i="1" dirty="0" err="1"/>
              <a:t>problèmes</a:t>
            </a:r>
            <a:r>
              <a:rPr lang="x-none" i="1" dirty="0"/>
              <a:t>.  Après </a:t>
            </a:r>
            <a:r>
              <a:rPr lang="x-none" i="1" dirty="0" err="1"/>
              <a:t>une</a:t>
            </a:r>
            <a:r>
              <a:rPr lang="x-none" i="1" dirty="0"/>
              <a:t> </a:t>
            </a:r>
            <a:r>
              <a:rPr lang="x-none" i="1" dirty="0" err="1"/>
              <a:t>semaine</a:t>
            </a:r>
            <a:r>
              <a:rPr lang="x-none" i="1" dirty="0"/>
              <a:t> </a:t>
            </a:r>
            <a:r>
              <a:rPr lang="x-none" i="1" dirty="0" err="1"/>
              <a:t>d'inactivité</a:t>
            </a:r>
            <a:r>
              <a:rPr lang="x-none" i="1" dirty="0"/>
              <a:t>, la production a </a:t>
            </a:r>
            <a:r>
              <a:rPr lang="x-none" i="1" dirty="0" err="1"/>
              <a:t>repris</a:t>
            </a:r>
            <a:r>
              <a:rPr lang="x-none" i="1" dirty="0"/>
              <a:t> </a:t>
            </a:r>
            <a:r>
              <a:rPr lang="x-none" i="1" dirty="0" err="1"/>
              <a:t>progressivement</a:t>
            </a:r>
            <a:r>
              <a:rPr lang="x-none" i="1" dirty="0"/>
              <a:t>. La cause de </a:t>
            </a:r>
            <a:r>
              <a:rPr lang="x-none" i="1" dirty="0" err="1"/>
              <a:t>cet</a:t>
            </a:r>
            <a:r>
              <a:rPr lang="x-none" i="1" dirty="0"/>
              <a:t> </a:t>
            </a:r>
            <a:r>
              <a:rPr lang="x-none" i="1" dirty="0" err="1"/>
              <a:t>arrêt</a:t>
            </a:r>
            <a:r>
              <a:rPr lang="x-none" i="1" dirty="0"/>
              <a:t> </a:t>
            </a:r>
            <a:r>
              <a:rPr lang="x-none" i="1" dirty="0" err="1"/>
              <a:t>est</a:t>
            </a:r>
            <a:r>
              <a:rPr lang="x-none" i="1" dirty="0"/>
              <a:t> </a:t>
            </a:r>
            <a:r>
              <a:rPr lang="x-none" i="1" dirty="0" err="1"/>
              <a:t>une</a:t>
            </a:r>
            <a:r>
              <a:rPr lang="x-none" i="1" dirty="0"/>
              <a:t> </a:t>
            </a:r>
            <a:r>
              <a:rPr lang="x-none" i="1" dirty="0" err="1"/>
              <a:t>cyberattaque</a:t>
            </a:r>
            <a:r>
              <a:rPr lang="x-none" i="1" dirty="0"/>
              <a:t> </a:t>
            </a:r>
            <a:r>
              <a:rPr lang="x-none" i="1" dirty="0" err="1"/>
              <a:t>dont</a:t>
            </a:r>
            <a:r>
              <a:rPr lang="x-none" i="1" dirty="0"/>
              <a:t> la </a:t>
            </a:r>
            <a:r>
              <a:rPr lang="x-none" i="1" dirty="0" err="1"/>
              <a:t>société</a:t>
            </a:r>
            <a:r>
              <a:rPr lang="x-none" i="1" dirty="0"/>
              <a:t> a </a:t>
            </a:r>
            <a:r>
              <a:rPr lang="x-none" i="1" dirty="0" err="1"/>
              <a:t>été</a:t>
            </a:r>
            <a:r>
              <a:rPr lang="x-none" i="1" dirty="0"/>
              <a:t> </a:t>
            </a:r>
            <a:r>
              <a:rPr lang="x-none" i="1" dirty="0" err="1"/>
              <a:t>victime</a:t>
            </a:r>
            <a:r>
              <a:rPr lang="x-none" i="1" dirty="0"/>
              <a:t>. Les </a:t>
            </a:r>
            <a:r>
              <a:rPr lang="x-none" i="1" dirty="0" err="1"/>
              <a:t>assaillants</a:t>
            </a:r>
            <a:r>
              <a:rPr lang="x-none" i="1" dirty="0"/>
              <a:t> </a:t>
            </a:r>
            <a:r>
              <a:rPr lang="x-none" i="1" dirty="0" err="1"/>
              <a:t>réclamaient</a:t>
            </a:r>
            <a:r>
              <a:rPr lang="x-none" i="1" dirty="0"/>
              <a:t> </a:t>
            </a:r>
            <a:r>
              <a:rPr lang="x-none" i="1" dirty="0" err="1"/>
              <a:t>également</a:t>
            </a:r>
            <a:r>
              <a:rPr lang="x-none" i="1" dirty="0"/>
              <a:t> </a:t>
            </a:r>
            <a:r>
              <a:rPr lang="x-none" i="1" dirty="0" err="1"/>
              <a:t>une</a:t>
            </a:r>
            <a:r>
              <a:rPr lang="x-none" i="1" dirty="0"/>
              <a:t> </a:t>
            </a:r>
            <a:r>
              <a:rPr lang="x-none" i="1" dirty="0" err="1"/>
              <a:t>rançon</a:t>
            </a:r>
            <a:r>
              <a:rPr lang="x-none" i="1" dirty="0"/>
              <a:t>, </a:t>
            </a:r>
            <a:r>
              <a:rPr lang="x-none" i="1" dirty="0" err="1"/>
              <a:t>mais</a:t>
            </a:r>
            <a:r>
              <a:rPr lang="x-none" i="1" dirty="0"/>
              <a:t> </a:t>
            </a:r>
            <a:r>
              <a:rPr lang="x-none" i="1" dirty="0" err="1"/>
              <a:t>Picanol</a:t>
            </a:r>
            <a:r>
              <a:rPr lang="x-none" i="1" dirty="0"/>
              <a:t> ne </a:t>
            </a:r>
            <a:r>
              <a:rPr lang="x-none" i="1" dirty="0" err="1"/>
              <a:t>l'a</a:t>
            </a:r>
            <a:r>
              <a:rPr lang="x-none" i="1" dirty="0"/>
              <a:t> jamais </a:t>
            </a:r>
            <a:r>
              <a:rPr lang="x-none" i="1" dirty="0" err="1"/>
              <a:t>versée</a:t>
            </a:r>
            <a:r>
              <a:rPr lang="x-none" i="1" dirty="0"/>
              <a:t>. </a:t>
            </a:r>
            <a:r>
              <a:rPr lang="x-none" i="1" dirty="0" err="1"/>
              <a:t>Selon</a:t>
            </a:r>
            <a:r>
              <a:rPr lang="x-none" i="1" dirty="0"/>
              <a:t> </a:t>
            </a:r>
            <a:r>
              <a:rPr lang="x-none" i="1" dirty="0" err="1"/>
              <a:t>l'entreprise</a:t>
            </a:r>
            <a:r>
              <a:rPr lang="x-none" i="1" dirty="0"/>
              <a:t>, le </a:t>
            </a:r>
            <a:r>
              <a:rPr lang="x-none" i="1" dirty="0" err="1"/>
              <a:t>préjudice</a:t>
            </a:r>
            <a:r>
              <a:rPr lang="x-none" i="1" dirty="0"/>
              <a:t> </a:t>
            </a:r>
            <a:r>
              <a:rPr lang="x-none" i="1" dirty="0" err="1"/>
              <a:t>subi</a:t>
            </a:r>
            <a:r>
              <a:rPr lang="x-none" i="1" dirty="0"/>
              <a:t> </a:t>
            </a:r>
            <a:r>
              <a:rPr lang="x-none" i="1" dirty="0" err="1"/>
              <a:t>s’élèverait</a:t>
            </a:r>
            <a:r>
              <a:rPr lang="x-none" i="1" dirty="0"/>
              <a:t> à «</a:t>
            </a:r>
            <a:r>
              <a:rPr lang="x-none" dirty="0"/>
              <a:t> </a:t>
            </a:r>
            <a:r>
              <a:rPr lang="x-none" i="1" dirty="0" err="1"/>
              <a:t>moins</a:t>
            </a:r>
            <a:r>
              <a:rPr lang="x-none" i="1" dirty="0"/>
              <a:t> de 1</a:t>
            </a:r>
            <a:r>
              <a:rPr lang="x-none" dirty="0"/>
              <a:t> </a:t>
            </a:r>
            <a:r>
              <a:rPr lang="x-none" i="1" dirty="0"/>
              <a:t>million</a:t>
            </a:r>
            <a:r>
              <a:rPr lang="x-none" dirty="0"/>
              <a:t> </a:t>
            </a:r>
            <a:r>
              <a:rPr lang="x-none" i="1" dirty="0"/>
              <a:t>EUR</a:t>
            </a:r>
            <a:r>
              <a:rPr lang="x-none" dirty="0"/>
              <a:t> </a:t>
            </a:r>
            <a:r>
              <a:rPr lang="x-none" i="1" dirty="0"/>
              <a:t>». </a:t>
            </a:r>
            <a:endParaRPr lang="x-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1816ECB-E2AB-42FE-88E9-E5438786B7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45E06D-40C8-EA46-88DD-7A5FD2B50BC1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26797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F939CD-0681-644D-A3BD-A33A998AF36E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6" name="ZoneTexte 5"/>
          <p:cNvSpPr txBox="1"/>
          <p:nvPr/>
        </p:nvSpPr>
        <p:spPr bwMode="auto">
          <a:xfrm>
            <a:off x="817897" y="812899"/>
            <a:ext cx="268373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- Mère-grand que tu me sembles bienveillante ! </a:t>
            </a:r>
          </a:p>
          <a:p>
            <a:pPr eaLnBrk="1" hangingPunct="1"/>
            <a:endParaRPr lang="fr-FR" sz="2800" b="1" dirty="0">
              <a:solidFill>
                <a:srgbClr val="457A8C"/>
              </a:solidFill>
              <a:latin typeface="Avenir Heavy"/>
              <a:cs typeface="Avenir Heavy"/>
            </a:endParaRPr>
          </a:p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- C’est pour mieux te hacker mon enfant !</a:t>
            </a:r>
          </a:p>
        </p:txBody>
      </p:sp>
      <p:pic>
        <p:nvPicPr>
          <p:cNvPr id="8" name="Image 7" descr="phishing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9" t="9970" r="13808" b="29399"/>
          <a:stretch/>
        </p:blipFill>
        <p:spPr>
          <a:xfrm>
            <a:off x="3839813" y="526889"/>
            <a:ext cx="4952465" cy="582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21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>
                <a:latin typeface="Avenir Heavy"/>
                <a:cs typeface="Avenir Heavy"/>
              </a:rPr>
              <a:t>Le </a:t>
            </a:r>
            <a:r>
              <a:rPr lang="fr-FR" b="0" dirty="0" err="1">
                <a:latin typeface="Avenir Heavy"/>
                <a:cs typeface="Avenir Heavy"/>
              </a:rPr>
              <a:t>phishing</a:t>
            </a:r>
            <a:r>
              <a:rPr lang="fr-FR" b="0" dirty="0">
                <a:latin typeface="Avenir Heavy"/>
                <a:cs typeface="Avenir Heavy"/>
              </a:rPr>
              <a:t>, </a:t>
            </a:r>
            <a:br>
              <a:rPr lang="fr-FR" b="0" dirty="0">
                <a:latin typeface="Avenir Heavy"/>
                <a:cs typeface="Avenir Heavy"/>
              </a:rPr>
            </a:br>
            <a:r>
              <a:rPr lang="fr-FR" b="0" dirty="0" err="1">
                <a:latin typeface="Avenir Heavy"/>
                <a:cs typeface="Avenir Heavy"/>
              </a:rPr>
              <a:t>quésako</a:t>
            </a:r>
            <a:r>
              <a:rPr lang="fr-FR" b="0" dirty="0">
                <a:latin typeface="Avenir Heavy"/>
                <a:cs typeface="Avenir Heavy"/>
              </a:rPr>
              <a:t> ?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13835" y="1237953"/>
            <a:ext cx="3606800" cy="4525963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fr-FR" b="0" dirty="0">
                <a:solidFill>
                  <a:srgbClr val="404040"/>
                </a:solidFill>
                <a:latin typeface="Avenir Heavy"/>
                <a:cs typeface="Avenir Heavy"/>
              </a:rPr>
              <a:t>Le </a:t>
            </a:r>
            <a:r>
              <a:rPr lang="fr-FR" b="0" dirty="0" err="1">
                <a:solidFill>
                  <a:srgbClr val="404040"/>
                </a:solidFill>
                <a:latin typeface="Avenir Heavy"/>
                <a:cs typeface="Avenir Heavy"/>
              </a:rPr>
              <a:t>phishing</a:t>
            </a:r>
            <a:r>
              <a:rPr lang="fr-FR" b="0" dirty="0">
                <a:solidFill>
                  <a:srgbClr val="404040"/>
                </a:solidFill>
                <a:latin typeface="Avenir Heavy"/>
                <a:cs typeface="Avenir Heavy"/>
              </a:rPr>
              <a:t> :</a:t>
            </a:r>
          </a:p>
          <a:p>
            <a:r>
              <a:rPr lang="fr-FR" dirty="0">
                <a:solidFill>
                  <a:srgbClr val="404040"/>
                </a:solidFill>
              </a:rPr>
              <a:t>Hameçonnage</a:t>
            </a:r>
          </a:p>
          <a:p>
            <a:r>
              <a:rPr lang="fr-FR" dirty="0">
                <a:solidFill>
                  <a:srgbClr val="404040"/>
                </a:solidFill>
              </a:rPr>
              <a:t>Usurpation d’identité</a:t>
            </a:r>
          </a:p>
          <a:p>
            <a:r>
              <a:rPr lang="fr-FR" dirty="0">
                <a:solidFill>
                  <a:srgbClr val="404040"/>
                </a:solidFill>
              </a:rPr>
              <a:t>Abus de confiance</a:t>
            </a:r>
          </a:p>
          <a:p>
            <a:r>
              <a:rPr lang="nl-BE" dirty="0"/>
              <a:t>E-mail, SMS (</a:t>
            </a:r>
            <a:r>
              <a:rPr lang="nl-BE" dirty="0" err="1"/>
              <a:t>Smishing</a:t>
            </a:r>
            <a:r>
              <a:rPr lang="nl-BE" dirty="0"/>
              <a:t>), WhatsApp, Messenger, …</a:t>
            </a:r>
          </a:p>
          <a:p>
            <a:r>
              <a:rPr lang="nl-BE" dirty="0"/>
              <a:t>Phishing via </a:t>
            </a:r>
            <a:r>
              <a:rPr lang="nl-BE" dirty="0" err="1"/>
              <a:t>téléphone</a:t>
            </a:r>
            <a:r>
              <a:rPr lang="nl-BE" dirty="0"/>
              <a:t> (</a:t>
            </a:r>
            <a:r>
              <a:rPr lang="nl-BE" dirty="0" err="1"/>
              <a:t>Vishing</a:t>
            </a:r>
            <a:r>
              <a:rPr lang="nl-BE" dirty="0"/>
              <a:t>)</a:t>
            </a:r>
          </a:p>
          <a:p>
            <a:endParaRPr lang="fr-FR" dirty="0">
              <a:solidFill>
                <a:srgbClr val="404040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fr-FR" dirty="0">
                <a:solidFill>
                  <a:srgbClr val="404040"/>
                </a:solidFill>
                <a:latin typeface="Avenir Heavy"/>
                <a:cs typeface="Avenir Heavy"/>
              </a:rPr>
              <a:t>L’objectif :</a:t>
            </a:r>
          </a:p>
          <a:p>
            <a:r>
              <a:rPr lang="fr-FR" dirty="0">
                <a:solidFill>
                  <a:srgbClr val="404040"/>
                </a:solidFill>
              </a:rPr>
              <a:t>Informations personnelles</a:t>
            </a:r>
          </a:p>
          <a:p>
            <a:r>
              <a:rPr lang="fr-FR" dirty="0">
                <a:solidFill>
                  <a:srgbClr val="404040"/>
                </a:solidFill>
              </a:rPr>
              <a:t>Données sensibles de l’entreprise</a:t>
            </a:r>
          </a:p>
          <a:p>
            <a:r>
              <a:rPr lang="fr-FR" dirty="0">
                <a:solidFill>
                  <a:srgbClr val="404040"/>
                </a:solidFill>
              </a:rPr>
              <a:t>Transfert d’argent</a:t>
            </a:r>
          </a:p>
          <a:p>
            <a:r>
              <a:rPr lang="fr-FR" dirty="0"/>
              <a:t>Sabotage industriel</a:t>
            </a:r>
            <a:endParaRPr lang="fr-FR" dirty="0">
              <a:solidFill>
                <a:srgbClr val="404040"/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404040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fr-FR" dirty="0">
                <a:solidFill>
                  <a:srgbClr val="404040"/>
                </a:solidFill>
                <a:latin typeface="Avenir Heavy"/>
                <a:cs typeface="Avenir Heavy"/>
              </a:rPr>
              <a:t>Le modus </a:t>
            </a:r>
            <a:r>
              <a:rPr lang="fr-FR" dirty="0" err="1">
                <a:solidFill>
                  <a:srgbClr val="404040"/>
                </a:solidFill>
                <a:latin typeface="Avenir Heavy"/>
                <a:cs typeface="Avenir Heavy"/>
              </a:rPr>
              <a:t>operandi</a:t>
            </a:r>
            <a:r>
              <a:rPr lang="fr-FR" dirty="0">
                <a:solidFill>
                  <a:srgbClr val="404040"/>
                </a:solidFill>
                <a:latin typeface="Avenir Heavy"/>
                <a:cs typeface="Avenir Heavy"/>
              </a:rPr>
              <a:t> : </a:t>
            </a:r>
          </a:p>
          <a:p>
            <a:pPr>
              <a:buFont typeface="Arial"/>
              <a:buChar char="•"/>
            </a:pPr>
            <a:r>
              <a:rPr lang="fr-FR" dirty="0">
                <a:solidFill>
                  <a:srgbClr val="404040"/>
                </a:solidFill>
              </a:rPr>
              <a:t>Pièce jointe infectée</a:t>
            </a:r>
          </a:p>
          <a:p>
            <a:pPr>
              <a:buFont typeface="Arial"/>
              <a:buChar char="•"/>
            </a:pPr>
            <a:r>
              <a:rPr lang="fr-FR" dirty="0">
                <a:solidFill>
                  <a:srgbClr val="404040"/>
                </a:solidFill>
              </a:rPr>
              <a:t>Lien vers un site malicieux</a:t>
            </a:r>
          </a:p>
          <a:p>
            <a:pPr>
              <a:buFont typeface="Arial"/>
              <a:buChar char="•"/>
            </a:pPr>
            <a:r>
              <a:rPr lang="fr-FR" dirty="0">
                <a:solidFill>
                  <a:srgbClr val="404040"/>
                </a:solidFill>
              </a:rPr>
              <a:t>Faux système de paiement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sp>
        <p:nvSpPr>
          <p:cNvPr id="7" name="ZoneTexte 6"/>
          <p:cNvSpPr txBox="1"/>
          <p:nvPr/>
        </p:nvSpPr>
        <p:spPr bwMode="auto">
          <a:xfrm>
            <a:off x="817897" y="812899"/>
            <a:ext cx="2630487" cy="152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Le </a:t>
            </a:r>
            <a:r>
              <a:rPr lang="fr-FR" sz="2800" b="1" dirty="0" err="1">
                <a:solidFill>
                  <a:srgbClr val="457A8C"/>
                </a:solidFill>
                <a:latin typeface="Avenir Heavy"/>
                <a:cs typeface="Avenir Heavy"/>
              </a:rPr>
              <a:t>phishing</a:t>
            </a:r>
            <a:endParaRPr lang="fr-FR" sz="2800" b="1" dirty="0">
              <a:solidFill>
                <a:srgbClr val="457A8C"/>
              </a:solidFill>
              <a:latin typeface="Avenir Heavy"/>
              <a:cs typeface="Avenir Heavy"/>
            </a:endParaRP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est une technique courante de plus en plus perfectionnée. </a:t>
            </a:r>
            <a:endParaRPr lang="fr-FR" sz="2400" b="1" dirty="0">
              <a:solidFill>
                <a:srgbClr val="457A8C"/>
              </a:solidFill>
              <a:latin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190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Capture d’écran 2021-09-06 à 15.55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233790"/>
            <a:ext cx="3843867" cy="2341203"/>
          </a:xfrm>
          <a:prstGeom prst="rect">
            <a:avLst/>
          </a:prstGeom>
        </p:spPr>
      </p:pic>
      <p:pic>
        <p:nvPicPr>
          <p:cNvPr id="9" name="Image 8" descr="Capture d’écran 2021-09-06 à 15.56.3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904" y="2071729"/>
            <a:ext cx="4045963" cy="2162061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0" dirty="0">
                <a:latin typeface="Avenir Heavy"/>
                <a:cs typeface="Avenir Heavy"/>
              </a:rPr>
              <a:t>Les chiffres :</a:t>
            </a:r>
            <a:endParaRPr lang="fr-FR" dirty="0"/>
          </a:p>
          <a:p>
            <a:r>
              <a:rPr lang="fr-FR" sz="1200" dirty="0"/>
              <a:t>Le </a:t>
            </a:r>
            <a:r>
              <a:rPr lang="nl-BE" sz="1200" dirty="0" err="1"/>
              <a:t>nombre</a:t>
            </a:r>
            <a:r>
              <a:rPr lang="nl-BE" sz="1200" dirty="0"/>
              <a:t> (</a:t>
            </a:r>
            <a:r>
              <a:rPr lang="nl-BE" sz="1200" dirty="0" err="1"/>
              <a:t>graphique</a:t>
            </a:r>
            <a:r>
              <a:rPr lang="nl-BE" sz="1200" dirty="0"/>
              <a:t> 1) </a:t>
            </a:r>
            <a:r>
              <a:rPr lang="fr-FR" sz="1200" dirty="0"/>
              <a:t>et le </a:t>
            </a:r>
            <a:r>
              <a:rPr lang="nl-BE" sz="1200" dirty="0" err="1"/>
              <a:t>montant</a:t>
            </a:r>
            <a:r>
              <a:rPr lang="nl-BE" sz="1200" dirty="0"/>
              <a:t> (</a:t>
            </a:r>
            <a:r>
              <a:rPr lang="nl-BE" sz="1200" dirty="0" err="1"/>
              <a:t>graphique</a:t>
            </a:r>
            <a:r>
              <a:rPr lang="nl-BE" sz="1200" dirty="0"/>
              <a:t> 2) </a:t>
            </a:r>
            <a:r>
              <a:rPr lang="fr-FR" sz="1200" dirty="0"/>
              <a:t>des fraudes augmentent :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>
                <a:latin typeface="Avenir Heavy"/>
                <a:cs typeface="Avenir Heavy"/>
              </a:rPr>
              <a:t>Des chiffres </a:t>
            </a:r>
            <a:br>
              <a:rPr lang="fr-FR" b="0" dirty="0">
                <a:latin typeface="Avenir Heavy"/>
                <a:cs typeface="Avenir Heavy"/>
              </a:rPr>
            </a:br>
            <a:r>
              <a:rPr lang="fr-FR" b="0" dirty="0">
                <a:latin typeface="Avenir Heavy"/>
                <a:cs typeface="Avenir Heavy"/>
              </a:rPr>
              <a:t>qui en disent long…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sp>
        <p:nvSpPr>
          <p:cNvPr id="7" name="ZoneTexte 6"/>
          <p:cNvSpPr txBox="1"/>
          <p:nvPr/>
        </p:nvSpPr>
        <p:spPr bwMode="auto">
          <a:xfrm>
            <a:off x="817897" y="812899"/>
            <a:ext cx="2630487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4000" b="1" dirty="0">
                <a:solidFill>
                  <a:srgbClr val="457A8C"/>
                </a:solidFill>
                <a:latin typeface="Avenir Heavy"/>
                <a:cs typeface="Avenir Heavy"/>
              </a:rPr>
              <a:t>91%</a:t>
            </a:r>
            <a:r>
              <a:rPr lang="fr-FR" sz="4400" b="1" dirty="0">
                <a:solidFill>
                  <a:srgbClr val="457A8C"/>
                </a:solidFill>
                <a:latin typeface="Avenir Heavy"/>
                <a:cs typeface="Avenir Heavy"/>
              </a:rPr>
              <a:t> </a:t>
            </a:r>
          </a:p>
          <a:p>
            <a:pPr eaLnBrk="1" hangingPunct="1"/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des cyber-attaques contre les entreprises sont effectuées par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phishing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. </a:t>
            </a:r>
            <a:endParaRPr lang="fr-FR" sz="2400" b="1" dirty="0">
              <a:solidFill>
                <a:srgbClr val="457A8C"/>
              </a:solidFill>
              <a:latin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02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>
                <a:latin typeface="Avenir Medium"/>
                <a:cs typeface="Avenir Medium"/>
              </a:rPr>
              <a:t>Testez-vous contre le </a:t>
            </a:r>
            <a:r>
              <a:rPr lang="fr-FR" b="0" dirty="0" err="1">
                <a:latin typeface="Avenir Medium"/>
                <a:cs typeface="Avenir Medium"/>
              </a:rPr>
              <a:t>phishing</a:t>
            </a:r>
            <a:r>
              <a:rPr lang="fr-FR" b="0" dirty="0">
                <a:latin typeface="Avenir Medium"/>
                <a:cs typeface="Avenir Medium"/>
              </a:rPr>
              <a:t> !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dirty="0">
                <a:solidFill>
                  <a:srgbClr val="404040"/>
                </a:solidFill>
              </a:rPr>
              <a:t>Êtes-vous un fin limier ou tombez-vous facilement </a:t>
            </a:r>
          </a:p>
          <a:p>
            <a:pPr marL="0" indent="0" algn="ctr">
              <a:buNone/>
            </a:pPr>
            <a:r>
              <a:rPr lang="fr-FR" dirty="0">
                <a:solidFill>
                  <a:srgbClr val="404040"/>
                </a:solidFill>
              </a:rPr>
              <a:t>dans le panneau du </a:t>
            </a:r>
            <a:r>
              <a:rPr lang="fr-FR" dirty="0" err="1">
                <a:solidFill>
                  <a:srgbClr val="404040"/>
                </a:solidFill>
              </a:rPr>
              <a:t>phishing</a:t>
            </a:r>
            <a:r>
              <a:rPr lang="fr-FR" dirty="0">
                <a:solidFill>
                  <a:srgbClr val="404040"/>
                </a:solidFill>
              </a:rPr>
              <a:t> 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45E06D-40C8-EA46-88DD-7A5FD2B50BC1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pic>
        <p:nvPicPr>
          <p:cNvPr id="5" name="Picture 2" descr="http://www.mooddesignstudio.be/files/0/default/projects/infographics/safeonwe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278" y="3972995"/>
            <a:ext cx="1605444" cy="914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>
            <a:hlinkClick r:id="rId4"/>
          </p:cNvPr>
          <p:cNvSpPr txBox="1"/>
          <p:nvPr/>
        </p:nvSpPr>
        <p:spPr bwMode="auto">
          <a:xfrm>
            <a:off x="3398690" y="3175872"/>
            <a:ext cx="2347254" cy="506256"/>
          </a:xfrm>
          <a:prstGeom prst="rect">
            <a:avLst/>
          </a:prstGeom>
          <a:solidFill>
            <a:srgbClr val="EB5C4E"/>
          </a:solidFill>
          <a:ln>
            <a:noFill/>
          </a:ln>
          <a:extLst/>
        </p:spPr>
        <p:txBody>
          <a:bodyPr wrap="square" lIns="144000" tIns="144000" rIns="144000" bIns="144000" rtlCol="0" anchor="ctr" anchorCtr="0">
            <a:sp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1400" dirty="0">
                <a:solidFill>
                  <a:schemeClr val="bg1"/>
                </a:solidFill>
                <a:latin typeface="Avenir Heavy"/>
                <a:cs typeface="Avenir Heavy"/>
              </a:rPr>
              <a:t>Faites le test en ligne</a:t>
            </a:r>
          </a:p>
        </p:txBody>
      </p:sp>
    </p:spTree>
    <p:extLst>
      <p:ext uri="{BB962C8B-B14F-4D97-AF65-F5344CB8AC3E}">
        <p14:creationId xmlns:p14="http://schemas.microsoft.com/office/powerpoint/2010/main" val="3882179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>
                <a:latin typeface="Avenir Heavy"/>
                <a:cs typeface="Avenir Heavy"/>
              </a:rPr>
              <a:t>Comment démasquer </a:t>
            </a:r>
            <a:br>
              <a:rPr lang="fr-FR" b="0" dirty="0">
                <a:latin typeface="Avenir Heavy"/>
                <a:cs typeface="Avenir Heavy"/>
              </a:rPr>
            </a:br>
            <a:r>
              <a:rPr lang="fr-FR" b="0" dirty="0">
                <a:latin typeface="Avenir Heavy"/>
                <a:cs typeface="Avenir Heavy"/>
              </a:rPr>
              <a:t>un e-mail de </a:t>
            </a:r>
            <a:r>
              <a:rPr lang="fr-FR" b="0" dirty="0" err="1">
                <a:latin typeface="Avenir Heavy"/>
                <a:cs typeface="Avenir Heavy"/>
              </a:rPr>
              <a:t>phishing</a:t>
            </a:r>
            <a:r>
              <a:rPr lang="fr-FR" b="0" dirty="0">
                <a:latin typeface="Avenir Heavy"/>
                <a:cs typeface="Avenir Heavy"/>
              </a:rPr>
              <a:t> 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fr-FR" b="0" dirty="0">
                <a:solidFill>
                  <a:srgbClr val="404040"/>
                </a:solidFill>
                <a:latin typeface="Avenir Heavy"/>
                <a:cs typeface="Avenir Heavy"/>
              </a:rPr>
              <a:t>Les signaux :</a:t>
            </a:r>
          </a:p>
          <a:p>
            <a:r>
              <a:rPr lang="fr-FR" b="0" dirty="0">
                <a:solidFill>
                  <a:srgbClr val="404040"/>
                </a:solidFill>
              </a:rPr>
              <a:t>Message inopiné</a:t>
            </a:r>
          </a:p>
          <a:p>
            <a:r>
              <a:rPr lang="fr-FR" b="0" dirty="0">
                <a:solidFill>
                  <a:srgbClr val="404040"/>
                </a:solidFill>
              </a:rPr>
              <a:t>Objet vague </a:t>
            </a:r>
          </a:p>
          <a:p>
            <a:r>
              <a:rPr lang="fr-FR" b="0" dirty="0" err="1">
                <a:solidFill>
                  <a:srgbClr val="404040"/>
                </a:solidFill>
              </a:rPr>
              <a:t>Spams</a:t>
            </a:r>
            <a:endParaRPr lang="fr-FR" b="0" dirty="0">
              <a:solidFill>
                <a:srgbClr val="404040"/>
              </a:solidFill>
            </a:endParaRPr>
          </a:p>
          <a:p>
            <a:r>
              <a:rPr lang="fr-FR" b="0" dirty="0">
                <a:solidFill>
                  <a:srgbClr val="404040"/>
                </a:solidFill>
              </a:rPr>
              <a:t>Ton alarmiste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sp>
        <p:nvSpPr>
          <p:cNvPr id="11" name="ZoneTexte 10"/>
          <p:cNvSpPr txBox="1"/>
          <p:nvPr/>
        </p:nvSpPr>
        <p:spPr bwMode="auto">
          <a:xfrm>
            <a:off x="817897" y="812899"/>
            <a:ext cx="2630487" cy="152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  <a:cs typeface="Avenir Heavy"/>
              </a:rPr>
              <a:t>Ouvrez l’œil.</a:t>
            </a: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Et le bon ! Faites preuve de bon sens et soyez vigilant. </a:t>
            </a:r>
            <a:endParaRPr lang="fr-FR" sz="2400" b="1" dirty="0">
              <a:solidFill>
                <a:srgbClr val="457A8C"/>
              </a:solidFill>
              <a:latin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59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eaLnBrk="1" hangingPunct="1">
          <a:spcBef>
            <a:spcPct val="0"/>
          </a:spcBef>
          <a:buFontTx/>
          <a:buNone/>
          <a:defRPr sz="1400" dirty="0">
            <a:solidFill>
              <a:srgbClr val="E22567"/>
            </a:solidFill>
            <a:latin typeface="Avenir Book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0969FB4D7F7348A6B31C4989DE163B" ma:contentTypeVersion="0" ma:contentTypeDescription="Create a new document." ma:contentTypeScope="" ma:versionID="81713376805a8080f3bba22852e8cef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b1d7708cf83a3ef910d407b4027476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33DB56-F938-418B-ACD4-346433FD473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78DF0790-9174-4B3B-AA6C-6AB354411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984</Words>
  <Application>Microsoft Macintosh PowerPoint</Application>
  <PresentationFormat>Présentation à l'écran (4:3)</PresentationFormat>
  <Paragraphs>174</Paragraphs>
  <Slides>13</Slides>
  <Notes>13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Office Theme</vt:lpstr>
      <vt:lpstr>Présentation PowerPoint</vt:lpstr>
      <vt:lpstr>Nouveau message [URGENT!]</vt:lpstr>
      <vt:lpstr>Cas 1: Université de Maastricht (2019)</vt:lpstr>
      <vt:lpstr>Cas 2: Picanol (2020)</vt:lpstr>
      <vt:lpstr>Présentation PowerPoint</vt:lpstr>
      <vt:lpstr>Le phishing,  quésako ? </vt:lpstr>
      <vt:lpstr>Des chiffres  qui en disent long…</vt:lpstr>
      <vt:lpstr>Testez-vous contre le phishing !</vt:lpstr>
      <vt:lpstr>Comment démasquer  un e-mail de phishing ?</vt:lpstr>
      <vt:lpstr>Que faire face  au phishing ?</vt:lpstr>
      <vt:lpstr>Comment réagir  en cas d’attaque ?</vt:lpstr>
      <vt:lpstr>Présentation PowerPoint</vt:lpstr>
      <vt:lpstr>Présentation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Populaire Joannes</dc:creator>
  <cp:lastModifiedBy>Waw-3</cp:lastModifiedBy>
  <cp:revision>297</cp:revision>
  <cp:lastPrinted>2017-01-09T14:47:26Z</cp:lastPrinted>
  <dcterms:created xsi:type="dcterms:W3CDTF">2015-10-15T16:29:19Z</dcterms:created>
  <dcterms:modified xsi:type="dcterms:W3CDTF">2021-09-06T14:17:39Z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7b9431e5d514ca7ab6f277c4216a072">
    <vt:lpwstr>Default|ca37003d-03f9-4975-bccb-493489ca4082</vt:lpwstr>
  </property>
  <property fmtid="{D5CDD505-2E9C-101B-9397-08002B2CF9AE}" pid="3" name="i4feb4330ccd47a7b61200b0e6258e2f">
    <vt:lpwstr>To be defined|11fe68f8-7136-4814-8abf-edd87a242fb5</vt:lpwstr>
  </property>
  <property fmtid="{D5CDD505-2E9C-101B-9397-08002B2CF9AE}" pid="4" name="IsMyDocuments">
    <vt:lpwstr>1</vt:lpwstr>
  </property>
  <property fmtid="{D5CDD505-2E9C-101B-9397-08002B2CF9AE}" pid="5" name="c76028c8cdaf41bdb04a4b203deefed8">
    <vt:lpwstr>Internal Use Only|49c55b52-19f9-4fed-9954-548f39c33aab</vt:lpwstr>
  </property>
  <property fmtid="{D5CDD505-2E9C-101B-9397-08002B2CF9AE}" pid="6" name="TaxCatchAll">
    <vt:lpwstr>3;#Default;#2;#Internal Use Only;#1;#To be defined</vt:lpwstr>
  </property>
</Properties>
</file>