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3"/>
  </p:sldMasterIdLst>
  <p:notesMasterIdLst>
    <p:notesMasterId r:id="rId15"/>
  </p:notesMasterIdLst>
  <p:handoutMasterIdLst>
    <p:handoutMasterId r:id="rId16"/>
  </p:handoutMasterIdLst>
  <p:sldIdLst>
    <p:sldId id="421" r:id="rId4"/>
    <p:sldId id="422" r:id="rId5"/>
    <p:sldId id="423" r:id="rId6"/>
    <p:sldId id="424" r:id="rId7"/>
    <p:sldId id="425" r:id="rId8"/>
    <p:sldId id="429" r:id="rId9"/>
    <p:sldId id="426" r:id="rId10"/>
    <p:sldId id="427" r:id="rId11"/>
    <p:sldId id="428" r:id="rId12"/>
    <p:sldId id="431" r:id="rId13"/>
    <p:sldId id="420" r:id="rId14"/>
  </p:sldIdLst>
  <p:sldSz cx="9144000" cy="6858000" type="screen4x3"/>
  <p:notesSz cx="6808788" cy="9940925"/>
  <p:defaultTextStyle>
    <a:defPPr>
      <a:defRPr lang="en-US"/>
    </a:defPPr>
    <a:lvl1pPr algn="l" defTabSz="457200" rtl="0" eaLnBrk="0" fontAlgn="base" hangingPunct="0">
      <a:spcBef>
        <a:spcPct val="0"/>
      </a:spcBef>
      <a:spcAft>
        <a:spcPct val="0"/>
      </a:spcAft>
      <a:defRPr kern="1200">
        <a:solidFill>
          <a:schemeClr val="tx1"/>
        </a:solidFill>
        <a:latin typeface="Calibri" charset="0"/>
        <a:ea typeface="MS PGothic" charset="-128"/>
        <a:cs typeface="+mn-cs"/>
      </a:defRPr>
    </a:lvl1pPr>
    <a:lvl2pPr marL="457200" algn="l" defTabSz="457200" rtl="0" eaLnBrk="0" fontAlgn="base" hangingPunct="0">
      <a:spcBef>
        <a:spcPct val="0"/>
      </a:spcBef>
      <a:spcAft>
        <a:spcPct val="0"/>
      </a:spcAft>
      <a:defRPr kern="1200">
        <a:solidFill>
          <a:schemeClr val="tx1"/>
        </a:solidFill>
        <a:latin typeface="Calibri" charset="0"/>
        <a:ea typeface="MS PGothic" charset="-128"/>
        <a:cs typeface="+mn-cs"/>
      </a:defRPr>
    </a:lvl2pPr>
    <a:lvl3pPr marL="914400" algn="l" defTabSz="457200" rtl="0" eaLnBrk="0" fontAlgn="base" hangingPunct="0">
      <a:spcBef>
        <a:spcPct val="0"/>
      </a:spcBef>
      <a:spcAft>
        <a:spcPct val="0"/>
      </a:spcAft>
      <a:defRPr kern="1200">
        <a:solidFill>
          <a:schemeClr val="tx1"/>
        </a:solidFill>
        <a:latin typeface="Calibri" charset="0"/>
        <a:ea typeface="MS PGothic" charset="-128"/>
        <a:cs typeface="+mn-cs"/>
      </a:defRPr>
    </a:lvl3pPr>
    <a:lvl4pPr marL="1371600" algn="l" defTabSz="457200" rtl="0" eaLnBrk="0" fontAlgn="base" hangingPunct="0">
      <a:spcBef>
        <a:spcPct val="0"/>
      </a:spcBef>
      <a:spcAft>
        <a:spcPct val="0"/>
      </a:spcAft>
      <a:defRPr kern="1200">
        <a:solidFill>
          <a:schemeClr val="tx1"/>
        </a:solidFill>
        <a:latin typeface="Calibri" charset="0"/>
        <a:ea typeface="MS PGothic" charset="-128"/>
        <a:cs typeface="+mn-cs"/>
      </a:defRPr>
    </a:lvl4pPr>
    <a:lvl5pPr marL="1828800" algn="l" defTabSz="457200" rtl="0" eaLnBrk="0" fontAlgn="base" hangingPunct="0">
      <a:spcBef>
        <a:spcPct val="0"/>
      </a:spcBef>
      <a:spcAft>
        <a:spcPct val="0"/>
      </a:spcAft>
      <a:defRPr kern="1200">
        <a:solidFill>
          <a:schemeClr val="tx1"/>
        </a:solidFill>
        <a:latin typeface="Calibri" charset="0"/>
        <a:ea typeface="MS PGothic" charset="-128"/>
        <a:cs typeface="+mn-cs"/>
      </a:defRPr>
    </a:lvl5pPr>
    <a:lvl6pPr marL="2286000" algn="l" defTabSz="914400" rtl="0" eaLnBrk="1" latinLnBrk="0" hangingPunct="1">
      <a:defRPr kern="1200">
        <a:solidFill>
          <a:schemeClr val="tx1"/>
        </a:solidFill>
        <a:latin typeface="Calibri" charset="0"/>
        <a:ea typeface="MS PGothic" charset="-128"/>
        <a:cs typeface="+mn-cs"/>
      </a:defRPr>
    </a:lvl6pPr>
    <a:lvl7pPr marL="2743200" algn="l" defTabSz="914400" rtl="0" eaLnBrk="1" latinLnBrk="0" hangingPunct="1">
      <a:defRPr kern="1200">
        <a:solidFill>
          <a:schemeClr val="tx1"/>
        </a:solidFill>
        <a:latin typeface="Calibri" charset="0"/>
        <a:ea typeface="MS PGothic" charset="-128"/>
        <a:cs typeface="+mn-cs"/>
      </a:defRPr>
    </a:lvl7pPr>
    <a:lvl8pPr marL="3200400" algn="l" defTabSz="914400" rtl="0" eaLnBrk="1" latinLnBrk="0" hangingPunct="1">
      <a:defRPr kern="1200">
        <a:solidFill>
          <a:schemeClr val="tx1"/>
        </a:solidFill>
        <a:latin typeface="Calibri" charset="0"/>
        <a:ea typeface="MS PGothic" charset="-128"/>
        <a:cs typeface="+mn-cs"/>
      </a:defRPr>
    </a:lvl8pPr>
    <a:lvl9pPr marL="3657600" algn="l" defTabSz="914400" rtl="0" eaLnBrk="1" latinLnBrk="0" hangingPunct="1">
      <a:defRPr kern="1200">
        <a:solidFill>
          <a:schemeClr val="tx1"/>
        </a:solidFill>
        <a:latin typeface="Calibri" charset="0"/>
        <a:ea typeface="MS PGothic"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guide id="3" orient="horz" pos="3336">
          <p15:clr>
            <a:srgbClr val="A4A3A4"/>
          </p15:clr>
        </p15:guide>
        <p15:guide id="4" pos="5336">
          <p15:clr>
            <a:srgbClr val="A4A3A4"/>
          </p15:clr>
        </p15:guide>
      </p15:sldGuideLst>
    </p:ext>
    <p:ext uri="{2D200454-40CA-4A62-9FC3-DE9A4176ACB9}">
      <p15:notesGuideLst xmlns="" xmlns:p15="http://schemas.microsoft.com/office/powerpoint/2012/main">
        <p15:guide id="1" orient="horz" pos="3219">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srgbClr val="FF0000"/>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EB5C4E"/>
    <a:srgbClr val="457A8C"/>
    <a:srgbClr val="1BB7D5"/>
    <a:srgbClr val="E22567"/>
    <a:srgbClr val="C9205A"/>
    <a:srgbClr val="17A8C4"/>
    <a:srgbClr val="3399FF"/>
    <a:srgbClr val="CE0048"/>
    <a:srgbClr val="369D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27102A9-8310-4765-A935-A1911B00CA55}" styleName="Style léger 1 - Accentuation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Style léger 1 - Accentuation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E9639D4-E3E2-4D34-9284-5A2195B3D0D7}" styleName="Style clair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34453" autoAdjust="0"/>
    <p:restoredTop sz="71144" autoAdjust="0"/>
  </p:normalViewPr>
  <p:slideViewPr>
    <p:cSldViewPr snapToGrid="0" snapToObjects="1">
      <p:cViewPr varScale="1">
        <p:scale>
          <a:sx n="49" d="100"/>
          <a:sy n="49" d="100"/>
        </p:scale>
        <p:origin x="-1888" y="-96"/>
      </p:cViewPr>
      <p:guideLst>
        <p:guide orient="horz" pos="2160"/>
        <p:guide orient="horz" pos="3336"/>
        <p:guide pos="2880"/>
        <p:guide pos="53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84" d="100"/>
        <a:sy n="184" d="100"/>
      </p:scale>
      <p:origin x="0" y="904"/>
    </p:cViewPr>
  </p:sorterViewPr>
  <p:notesViewPr>
    <p:cSldViewPr snapToGrid="0" snapToObjects="1">
      <p:cViewPr>
        <p:scale>
          <a:sx n="85" d="100"/>
          <a:sy n="85" d="100"/>
        </p:scale>
        <p:origin x="-3312" y="896"/>
      </p:cViewPr>
      <p:guideLst>
        <p:guide orient="horz" pos="3219"/>
        <p:guide pos="2139"/>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slideMaster" Target="slideMasters/slideMaster1.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51163" cy="4984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6038" y="0"/>
            <a:ext cx="2951162" cy="498475"/>
          </a:xfrm>
          <a:prstGeom prst="rect">
            <a:avLst/>
          </a:prstGeom>
        </p:spPr>
        <p:txBody>
          <a:bodyPr vert="horz" lIns="91440" tIns="45720" rIns="91440" bIns="45720" rtlCol="0"/>
          <a:lstStyle>
            <a:lvl1pPr algn="r">
              <a:defRPr sz="1200"/>
            </a:lvl1pPr>
          </a:lstStyle>
          <a:p>
            <a:fld id="{05F53E0F-AECD-7748-A001-0EFAF28ED6BC}" type="datetimeFigureOut">
              <a:rPr lang="fr-FR" smtClean="0"/>
              <a:t>17/08/20</a:t>
            </a:fld>
            <a:endParaRPr lang="fr-FR"/>
          </a:p>
        </p:txBody>
      </p:sp>
      <p:sp>
        <p:nvSpPr>
          <p:cNvPr id="4" name="Espace réservé du pied de page 3"/>
          <p:cNvSpPr>
            <a:spLocks noGrp="1"/>
          </p:cNvSpPr>
          <p:nvPr>
            <p:ph type="ftr" sz="quarter" idx="2"/>
          </p:nvPr>
        </p:nvSpPr>
        <p:spPr>
          <a:xfrm>
            <a:off x="0" y="9442450"/>
            <a:ext cx="2951163" cy="49847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6038" y="9442450"/>
            <a:ext cx="2951162" cy="498475"/>
          </a:xfrm>
          <a:prstGeom prst="rect">
            <a:avLst/>
          </a:prstGeom>
        </p:spPr>
        <p:txBody>
          <a:bodyPr vert="horz" lIns="91440" tIns="45720" rIns="91440" bIns="45720" rtlCol="0" anchor="b"/>
          <a:lstStyle>
            <a:lvl1pPr algn="r">
              <a:defRPr sz="1200"/>
            </a:lvl1pPr>
          </a:lstStyle>
          <a:p>
            <a:fld id="{84627FEB-333C-7B4F-B188-49A31EE09ACD}" type="slidenum">
              <a:rPr lang="fr-FR" smtClean="0"/>
              <a:t>‹#›</a:t>
            </a:fld>
            <a:endParaRPr lang="fr-FR"/>
          </a:p>
        </p:txBody>
      </p:sp>
    </p:spTree>
    <p:extLst>
      <p:ext uri="{BB962C8B-B14F-4D97-AF65-F5344CB8AC3E}">
        <p14:creationId xmlns:p14="http://schemas.microsoft.com/office/powerpoint/2010/main" val="865832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8475"/>
          </a:xfrm>
          <a:prstGeom prst="rect">
            <a:avLst/>
          </a:prstGeom>
        </p:spPr>
        <p:txBody>
          <a:bodyPr vert="horz" lIns="91458" tIns="45729" rIns="91458" bIns="45729" rtlCol="0"/>
          <a:lstStyle>
            <a:lvl1pPr algn="l">
              <a:defRPr sz="1200">
                <a:latin typeface="Calibri" panose="020F0502020204030204" pitchFamily="34" charset="0"/>
                <a:ea typeface="MS PGothic" panose="020B0600070205080204" pitchFamily="34" charset="-128"/>
              </a:defRPr>
            </a:lvl1pPr>
          </a:lstStyle>
          <a:p>
            <a:pPr>
              <a:defRPr/>
            </a:pPr>
            <a:endParaRPr lang="en-GB"/>
          </a:p>
        </p:txBody>
      </p:sp>
      <p:sp>
        <p:nvSpPr>
          <p:cNvPr id="3" name="Date Placeholder 2"/>
          <p:cNvSpPr>
            <a:spLocks noGrp="1"/>
          </p:cNvSpPr>
          <p:nvPr>
            <p:ph type="dt" idx="1"/>
          </p:nvPr>
        </p:nvSpPr>
        <p:spPr>
          <a:xfrm>
            <a:off x="3856038" y="0"/>
            <a:ext cx="2951162" cy="498475"/>
          </a:xfrm>
          <a:prstGeom prst="rect">
            <a:avLst/>
          </a:prstGeom>
        </p:spPr>
        <p:txBody>
          <a:bodyPr vert="horz" lIns="91458" tIns="45729" rIns="91458" bIns="45729" rtlCol="0"/>
          <a:lstStyle>
            <a:lvl1pPr algn="r">
              <a:defRPr sz="1200">
                <a:latin typeface="Calibri" panose="020F0502020204030204" pitchFamily="34" charset="0"/>
                <a:ea typeface="MS PGothic" panose="020B0600070205080204" pitchFamily="34" charset="-128"/>
              </a:defRPr>
            </a:lvl1pPr>
          </a:lstStyle>
          <a:p>
            <a:pPr>
              <a:defRPr/>
            </a:pPr>
            <a:fld id="{AB812A8C-F89B-5549-B53E-42772BDAF6E0}" type="datetimeFigureOut">
              <a:rPr lang="en-GB"/>
              <a:pPr>
                <a:defRPr/>
              </a:pPr>
              <a:t>17/08/20</a:t>
            </a:fld>
            <a:endParaRPr lang="en-GB"/>
          </a:p>
        </p:txBody>
      </p:sp>
      <p:sp>
        <p:nvSpPr>
          <p:cNvPr id="4" name="Slide Image Placeholder 3"/>
          <p:cNvSpPr>
            <a:spLocks noGrp="1" noRot="1" noChangeAspect="1"/>
          </p:cNvSpPr>
          <p:nvPr>
            <p:ph type="sldImg" idx="2"/>
          </p:nvPr>
        </p:nvSpPr>
        <p:spPr>
          <a:xfrm>
            <a:off x="1168400" y="1243013"/>
            <a:ext cx="4471988" cy="3354387"/>
          </a:xfrm>
          <a:prstGeom prst="rect">
            <a:avLst/>
          </a:prstGeom>
          <a:noFill/>
          <a:ln w="12700">
            <a:solidFill>
              <a:prstClr val="black"/>
            </a:solidFill>
          </a:ln>
        </p:spPr>
        <p:txBody>
          <a:bodyPr vert="horz" lIns="91458" tIns="45729" rIns="91458" bIns="45729" rtlCol="0" anchor="ctr"/>
          <a:lstStyle/>
          <a:p>
            <a:pPr lvl="0"/>
            <a:endParaRPr lang="en-GB" noProof="0"/>
          </a:p>
        </p:txBody>
      </p:sp>
      <p:sp>
        <p:nvSpPr>
          <p:cNvPr id="5" name="Notes Placeholder 4"/>
          <p:cNvSpPr>
            <a:spLocks noGrp="1"/>
          </p:cNvSpPr>
          <p:nvPr>
            <p:ph type="body" sz="quarter" idx="3"/>
          </p:nvPr>
        </p:nvSpPr>
        <p:spPr>
          <a:xfrm>
            <a:off x="681038" y="4783138"/>
            <a:ext cx="5446712" cy="3914775"/>
          </a:xfrm>
          <a:prstGeom prst="rect">
            <a:avLst/>
          </a:prstGeom>
        </p:spPr>
        <p:txBody>
          <a:bodyPr vert="horz" lIns="91458" tIns="45729" rIns="91458" bIns="45729"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6" name="Footer Placeholder 5"/>
          <p:cNvSpPr>
            <a:spLocks noGrp="1"/>
          </p:cNvSpPr>
          <p:nvPr>
            <p:ph type="ftr" sz="quarter" idx="4"/>
          </p:nvPr>
        </p:nvSpPr>
        <p:spPr>
          <a:xfrm>
            <a:off x="0" y="9442450"/>
            <a:ext cx="2951163" cy="498475"/>
          </a:xfrm>
          <a:prstGeom prst="rect">
            <a:avLst/>
          </a:prstGeom>
        </p:spPr>
        <p:txBody>
          <a:bodyPr vert="horz" lIns="91458" tIns="45729" rIns="91458" bIns="45729" rtlCol="0" anchor="b"/>
          <a:lstStyle>
            <a:lvl1pPr algn="l">
              <a:defRPr sz="1200">
                <a:latin typeface="Calibri" panose="020F0502020204030204" pitchFamily="34" charset="0"/>
                <a:ea typeface="MS PGothic" panose="020B0600070205080204" pitchFamily="34" charset="-128"/>
              </a:defRPr>
            </a:lvl1pPr>
          </a:lstStyle>
          <a:p>
            <a:pPr>
              <a:defRPr/>
            </a:pPr>
            <a:endParaRPr lang="en-GB"/>
          </a:p>
        </p:txBody>
      </p:sp>
      <p:sp>
        <p:nvSpPr>
          <p:cNvPr id="7" name="Slide Number Placeholder 6"/>
          <p:cNvSpPr>
            <a:spLocks noGrp="1"/>
          </p:cNvSpPr>
          <p:nvPr>
            <p:ph type="sldNum" sz="quarter" idx="5"/>
          </p:nvPr>
        </p:nvSpPr>
        <p:spPr>
          <a:xfrm>
            <a:off x="3856038" y="9442450"/>
            <a:ext cx="2951162" cy="498475"/>
          </a:xfrm>
          <a:prstGeom prst="rect">
            <a:avLst/>
          </a:prstGeom>
        </p:spPr>
        <p:txBody>
          <a:bodyPr vert="horz" lIns="91458" tIns="45729" rIns="91458" bIns="45729" rtlCol="0" anchor="b"/>
          <a:lstStyle>
            <a:lvl1pPr algn="r">
              <a:defRPr sz="1200">
                <a:latin typeface="Calibri" panose="020F0502020204030204" pitchFamily="34" charset="0"/>
                <a:ea typeface="MS PGothic" panose="020B0600070205080204" pitchFamily="34" charset="-128"/>
              </a:defRPr>
            </a:lvl1pPr>
          </a:lstStyle>
          <a:p>
            <a:pPr>
              <a:defRPr/>
            </a:pPr>
            <a:fld id="{67FB5AD9-BBE2-814A-8701-E814EB4461D2}" type="slidenum">
              <a:rPr lang="en-GB"/>
              <a:pPr>
                <a:defRPr/>
              </a:pPr>
              <a:t>‹#›</a:t>
            </a:fld>
            <a:endParaRPr lang="en-GB"/>
          </a:p>
        </p:txBody>
      </p:sp>
    </p:spTree>
    <p:extLst>
      <p:ext uri="{BB962C8B-B14F-4D97-AF65-F5344CB8AC3E}">
        <p14:creationId xmlns:p14="http://schemas.microsoft.com/office/powerpoint/2010/main" val="2042505035"/>
      </p:ext>
    </p:extLst>
  </p:cSld>
  <p:clrMap bg1="lt1" tx1="dk1" bg2="lt2" tx2="dk2" accent1="accent1" accent2="accent2" accent3="accent3" accent4="accent4" accent5="accent5" accent6="accent6" hlink="hlink" folHlink="folHlink"/>
  <p:notesStyle>
    <a:lvl1pPr algn="l" rtl="0" eaLnBrk="0" fontAlgn="base" hangingPunct="0">
      <a:spcBef>
        <a:spcPts val="0"/>
      </a:spcBef>
      <a:spcAft>
        <a:spcPct val="0"/>
      </a:spcAft>
      <a:defRPr sz="1000" kern="1200">
        <a:solidFill>
          <a:schemeClr val="tx1"/>
        </a:solidFill>
        <a:latin typeface="+mn-lt"/>
        <a:ea typeface="+mn-ea"/>
        <a:cs typeface="+mn-cs"/>
      </a:defRPr>
    </a:lvl1pPr>
    <a:lvl2pPr marL="457200" algn="l" rtl="0" eaLnBrk="0" fontAlgn="base" hangingPunct="0">
      <a:spcBef>
        <a:spcPts val="0"/>
      </a:spcBef>
      <a:spcAft>
        <a:spcPct val="0"/>
      </a:spcAft>
      <a:defRPr sz="1000" kern="1200">
        <a:solidFill>
          <a:schemeClr val="tx1"/>
        </a:solidFill>
        <a:latin typeface="+mn-lt"/>
        <a:ea typeface="+mn-ea"/>
        <a:cs typeface="+mn-cs"/>
      </a:defRPr>
    </a:lvl2pPr>
    <a:lvl3pPr marL="914400" algn="l" rtl="0" eaLnBrk="0" fontAlgn="base" hangingPunct="0">
      <a:spcBef>
        <a:spcPts val="0"/>
      </a:spcBef>
      <a:spcAft>
        <a:spcPct val="0"/>
      </a:spcAft>
      <a:defRPr sz="1000" kern="1200">
        <a:solidFill>
          <a:schemeClr val="tx1"/>
        </a:solidFill>
        <a:latin typeface="+mn-lt"/>
        <a:ea typeface="+mn-ea"/>
        <a:cs typeface="+mn-cs"/>
      </a:defRPr>
    </a:lvl3pPr>
    <a:lvl4pPr marL="1371600" algn="l" rtl="0" eaLnBrk="0" fontAlgn="base" hangingPunct="0">
      <a:spcBef>
        <a:spcPts val="0"/>
      </a:spcBef>
      <a:spcAft>
        <a:spcPct val="0"/>
      </a:spcAft>
      <a:defRPr sz="1000" kern="1200">
        <a:solidFill>
          <a:schemeClr val="tx1"/>
        </a:solidFill>
        <a:latin typeface="+mn-lt"/>
        <a:ea typeface="+mn-ea"/>
        <a:cs typeface="+mn-cs"/>
      </a:defRPr>
    </a:lvl4pPr>
    <a:lvl5pPr marL="1828800" algn="l" rtl="0" eaLnBrk="0" fontAlgn="base" hangingPunct="0">
      <a:spcBef>
        <a:spcPts val="0"/>
      </a:spcBef>
      <a:spcAft>
        <a:spcPct val="0"/>
      </a:spcAft>
      <a:defRPr sz="10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 Id="rId3" Type="http://schemas.openxmlformats.org/officeDocument/2006/relationships/hyperlink" Target="https://www.grc.com/haystack.htm"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 Id="rId3" Type="http://schemas.openxmlformats.org/officeDocument/2006/relationships/hyperlink" Target="https://vimeo.com/426500246/a76c9905ab"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 Id="rId3" Type="http://schemas.openxmlformats.org/officeDocument/2006/relationships/hyperlink" Target="https://haveibeenpwned.com/"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Bonjour et bienvenue</a:t>
            </a:r>
            <a:r>
              <a:rPr lang="fr-FR" baseline="0" dirty="0"/>
              <a:t> à tous ! </a:t>
            </a:r>
            <a:endParaRPr lang="fr-FR"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1</a:t>
            </a:fld>
            <a:endParaRPr lang="en-GB">
              <a:solidFill>
                <a:prstClr val="black"/>
              </a:solidFill>
            </a:endParaRPr>
          </a:p>
        </p:txBody>
      </p:sp>
    </p:spTree>
    <p:extLst>
      <p:ext uri="{BB962C8B-B14F-4D97-AF65-F5344CB8AC3E}">
        <p14:creationId xmlns:p14="http://schemas.microsoft.com/office/powerpoint/2010/main" val="27968063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vl="0"/>
            <a:r>
              <a:rPr lang="fr-BE" kern="1200" dirty="0">
                <a:solidFill>
                  <a:schemeClr val="tx1"/>
                </a:solidFill>
                <a:effectLst/>
                <a:latin typeface="+mn-lt"/>
                <a:ea typeface="+mn-ea"/>
                <a:cs typeface="+mn-cs"/>
              </a:rPr>
              <a:t>Qu’en pensez-vous ?</a:t>
            </a:r>
          </a:p>
          <a:p>
            <a:pPr lvl="0"/>
            <a:r>
              <a:rPr lang="fr-BE" kern="1200" dirty="0">
                <a:solidFill>
                  <a:schemeClr val="tx1"/>
                </a:solidFill>
                <a:effectLst/>
                <a:latin typeface="+mn-lt"/>
                <a:ea typeface="+mn-ea"/>
                <a:cs typeface="+mn-cs"/>
              </a:rPr>
              <a:t>Avez-vous des remarques ?</a:t>
            </a:r>
          </a:p>
          <a:p>
            <a:pPr lvl="0"/>
            <a:r>
              <a:rPr lang="fr-BE" kern="1200" dirty="0">
                <a:solidFill>
                  <a:schemeClr val="tx1"/>
                </a:solidFill>
                <a:effectLst/>
                <a:latin typeface="+mn-lt"/>
                <a:ea typeface="+mn-ea"/>
                <a:cs typeface="+mn-cs"/>
              </a:rPr>
              <a:t>Qu’avez-vous retenu ?</a:t>
            </a:r>
          </a:p>
          <a:p>
            <a:pPr lvl="0"/>
            <a:r>
              <a:rPr lang="fr-BE" kern="1200" dirty="0">
                <a:solidFill>
                  <a:schemeClr val="tx1"/>
                </a:solidFill>
                <a:effectLst/>
                <a:latin typeface="+mn-lt"/>
                <a:ea typeface="+mn-ea"/>
                <a:cs typeface="+mn-cs"/>
              </a:rPr>
              <a:t>Quelle sera votre première action suite à cette présentation ?</a:t>
            </a:r>
          </a:p>
          <a:p>
            <a:endParaRPr lang="fr-FR" b="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10</a:t>
            </a:fld>
            <a:endParaRPr lang="en-GB">
              <a:solidFill>
                <a:prstClr val="black"/>
              </a:solidFill>
            </a:endParaRPr>
          </a:p>
        </p:txBody>
      </p:sp>
    </p:spTree>
    <p:extLst>
      <p:ext uri="{BB962C8B-B14F-4D97-AF65-F5344CB8AC3E}">
        <p14:creationId xmlns:p14="http://schemas.microsoft.com/office/powerpoint/2010/main" val="3500429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latin typeface="Calibri"/>
                <a:cs typeface="Calibri"/>
              </a:rPr>
              <a:t>Merci</a:t>
            </a:r>
            <a:r>
              <a:rPr lang="fr-FR" baseline="0" dirty="0">
                <a:latin typeface="Calibri"/>
                <a:cs typeface="Calibri"/>
              </a:rPr>
              <a:t> de votre attention !</a:t>
            </a:r>
            <a:endParaRPr lang="fr-FR" dirty="0">
              <a:latin typeface="Calibri"/>
              <a:cs typeface="Calibri"/>
            </a:endParaRP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11</a:t>
            </a:fld>
            <a:endParaRPr lang="en-GB">
              <a:solidFill>
                <a:prstClr val="black"/>
              </a:solidFill>
            </a:endParaRPr>
          </a:p>
        </p:txBody>
      </p:sp>
    </p:spTree>
    <p:extLst>
      <p:ext uri="{BB962C8B-B14F-4D97-AF65-F5344CB8AC3E}">
        <p14:creationId xmlns:p14="http://schemas.microsoft.com/office/powerpoint/2010/main" val="2030060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Un scénario classique de</a:t>
            </a:r>
            <a:r>
              <a:rPr lang="fr-FR" baseline="0" dirty="0"/>
              <a:t> piratage de mot de passe </a:t>
            </a:r>
            <a:r>
              <a:rPr lang="fr-FR" dirty="0"/>
              <a:t>dans les entreprises et PME.</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2</a:t>
            </a:fld>
            <a:endParaRPr lang="en-GB">
              <a:solidFill>
                <a:prstClr val="black"/>
              </a:solidFill>
            </a:endParaRPr>
          </a:p>
        </p:txBody>
      </p:sp>
    </p:spTree>
    <p:extLst>
      <p:ext uri="{BB962C8B-B14F-4D97-AF65-F5344CB8AC3E}">
        <p14:creationId xmlns:p14="http://schemas.microsoft.com/office/powerpoint/2010/main" val="2559497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kern="1200" dirty="0">
                <a:solidFill>
                  <a:schemeClr val="tx1"/>
                </a:solidFill>
                <a:effectLst/>
                <a:latin typeface="+mn-lt"/>
                <a:ea typeface="+mn-ea"/>
                <a:cs typeface="+mn-cs"/>
              </a:rPr>
              <a:t>Alerte piratage !</a:t>
            </a:r>
          </a:p>
          <a:p>
            <a:r>
              <a:rPr lang="fr-FR" b="0" kern="1200" dirty="0">
                <a:solidFill>
                  <a:schemeClr val="tx1"/>
                </a:solidFill>
                <a:effectLst/>
                <a:latin typeface="+mn-lt"/>
                <a:ea typeface="+mn-ea"/>
                <a:cs typeface="+mn-cs"/>
              </a:rPr>
              <a:t>Une personne mal intentionnée a piraté votre mot de passe.</a:t>
            </a:r>
          </a:p>
          <a:p>
            <a:endParaRPr lang="fr-FR" b="0" kern="1200" dirty="0">
              <a:solidFill>
                <a:schemeClr val="tx1"/>
              </a:solidFill>
              <a:effectLst/>
              <a:latin typeface="+mn-lt"/>
              <a:ea typeface="+mn-ea"/>
              <a:cs typeface="+mn-cs"/>
            </a:endParaRPr>
          </a:p>
          <a:p>
            <a:r>
              <a:rPr lang="fr-FR" b="0" kern="1200" dirty="0">
                <a:solidFill>
                  <a:schemeClr val="tx1"/>
                </a:solidFill>
                <a:effectLst/>
                <a:latin typeface="+mn-lt"/>
                <a:ea typeface="+mn-ea"/>
                <a:cs typeface="+mn-cs"/>
              </a:rPr>
              <a:t>Elle a maintenant les clés de chez vous. Elle peut vous voler des données confidentielles, envoyer des messages à votre réseau de contacts, vos collègues, vos clients. Se connecter à votre profil sur les réseaux sociaux, faire des achats sur vos sites préférés. </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3</a:t>
            </a:fld>
            <a:endParaRPr lang="en-GB">
              <a:solidFill>
                <a:prstClr val="black"/>
              </a:solidFill>
            </a:endParaRPr>
          </a:p>
        </p:txBody>
      </p:sp>
    </p:spTree>
    <p:extLst>
      <p:ext uri="{BB962C8B-B14F-4D97-AF65-F5344CB8AC3E}">
        <p14:creationId xmlns:p14="http://schemas.microsoft.com/office/powerpoint/2010/main" val="3500429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81038" y="4783138"/>
            <a:ext cx="5446712" cy="5157787"/>
          </a:xfrm>
        </p:spPr>
        <p:txBody>
          <a:bodyPr/>
          <a:lstStyle/>
          <a:p>
            <a:r>
              <a:rPr lang="fr-FR" dirty="0"/>
              <a:t>Le piratage de mot de passe</a:t>
            </a:r>
            <a:r>
              <a:rPr lang="fr-FR" baseline="0" dirty="0"/>
              <a:t> </a:t>
            </a:r>
            <a:r>
              <a:rPr lang="fr-FR" dirty="0"/>
              <a:t>est une technique frauduleuse qui consiste à </a:t>
            </a:r>
            <a:r>
              <a:rPr lang="fr-FR" b="1" dirty="0"/>
              <a:t>hacker</a:t>
            </a:r>
            <a:r>
              <a:rPr lang="fr-FR" b="1" baseline="0" dirty="0"/>
              <a:t> un mot de passe pour accéder</a:t>
            </a:r>
            <a:r>
              <a:rPr lang="fr-FR" b="0" baseline="0" dirty="0"/>
              <a:t> à </a:t>
            </a:r>
            <a:r>
              <a:rPr lang="fr-FR" b="1" baseline="0" dirty="0"/>
              <a:t>vos comptes professionnels ou privés</a:t>
            </a:r>
            <a:r>
              <a:rPr lang="fr-FR" b="0" baseline="0" dirty="0"/>
              <a:t>. </a:t>
            </a:r>
            <a:endParaRPr lang="fr-FR" b="0" dirty="0"/>
          </a:p>
          <a:p>
            <a:endParaRPr lang="fr-FR" b="1" dirty="0"/>
          </a:p>
          <a:p>
            <a:r>
              <a:rPr lang="fr-FR" b="1" dirty="0"/>
              <a:t>Son but ?</a:t>
            </a:r>
            <a:r>
              <a:rPr lang="fr-FR" dirty="0"/>
              <a:t> </a:t>
            </a:r>
          </a:p>
          <a:p>
            <a:pPr marL="171450" indent="-171450">
              <a:buFont typeface="Arial"/>
              <a:buChar char="•"/>
            </a:pPr>
            <a:r>
              <a:rPr lang="fr-FR" dirty="0"/>
              <a:t>Récupérer des </a:t>
            </a:r>
            <a:r>
              <a:rPr lang="fr-FR" b="1" dirty="0"/>
              <a:t>informations personnelles </a:t>
            </a:r>
            <a:r>
              <a:rPr lang="fr-FR" dirty="0"/>
              <a:t>(identifiant,</a:t>
            </a:r>
            <a:r>
              <a:rPr lang="fr-FR" baseline="0" dirty="0"/>
              <a:t> </a:t>
            </a:r>
            <a:r>
              <a:rPr lang="fr-FR" dirty="0"/>
              <a:t>mot de passe, numéro de carte de crédit).</a:t>
            </a:r>
          </a:p>
          <a:p>
            <a:pPr marL="171450" indent="-171450">
              <a:buFont typeface="Arial"/>
              <a:buChar char="•"/>
            </a:pPr>
            <a:r>
              <a:rPr lang="fr-FR" dirty="0"/>
              <a:t>Accéder à des </a:t>
            </a:r>
            <a:r>
              <a:rPr lang="fr-FR" b="1" dirty="0"/>
              <a:t>données sensibles </a:t>
            </a:r>
            <a:r>
              <a:rPr lang="fr-FR" dirty="0"/>
              <a:t>au sein de l’entreprise.</a:t>
            </a:r>
          </a:p>
          <a:p>
            <a:pPr marL="171450" indent="-171450">
              <a:buFont typeface="Arial"/>
              <a:buChar char="•"/>
            </a:pPr>
            <a:r>
              <a:rPr lang="fr-FR" dirty="0"/>
              <a:t>Vous </a:t>
            </a:r>
            <a:r>
              <a:rPr lang="fr-FR" b="1" dirty="0"/>
              <a:t>soutirer de l’argent</a:t>
            </a:r>
            <a:r>
              <a:rPr lang="fr-FR" baseline="0" dirty="0"/>
              <a:t> en accédant à vos données bancaires.</a:t>
            </a:r>
            <a:endParaRPr lang="fr-FR" dirty="0"/>
          </a:p>
          <a:p>
            <a:endParaRPr lang="fr-FR" b="1" dirty="0"/>
          </a:p>
          <a:p>
            <a:r>
              <a:rPr lang="fr-FR" b="1" dirty="0"/>
              <a:t>Comment ?</a:t>
            </a:r>
          </a:p>
          <a:p>
            <a:pPr marL="171450" indent="-171450">
              <a:buFont typeface="Arial"/>
              <a:buChar char="•"/>
            </a:pPr>
            <a:r>
              <a:rPr lang="fr-FR" dirty="0"/>
              <a:t>Un hacker qui utilise un </a:t>
            </a:r>
            <a:r>
              <a:rPr lang="fr-FR" b="1" dirty="0"/>
              <a:t>programme de déchiffrage</a:t>
            </a:r>
            <a:r>
              <a:rPr lang="fr-FR" b="1" baseline="0" dirty="0"/>
              <a:t> </a:t>
            </a:r>
            <a:r>
              <a:rPr lang="fr-FR" baseline="0" dirty="0"/>
              <a:t>de mot de passe</a:t>
            </a:r>
            <a:endParaRPr lang="fr-FR" dirty="0"/>
          </a:p>
          <a:p>
            <a:pPr marL="171450" indent="-171450">
              <a:buFont typeface="Arial"/>
              <a:buChar char="•"/>
            </a:pPr>
            <a:r>
              <a:rPr lang="fr-FR" dirty="0"/>
              <a:t>Une attaque</a:t>
            </a:r>
            <a:r>
              <a:rPr lang="fr-FR" baseline="0" dirty="0"/>
              <a:t> personnelle, un proche ou un tiers ayant eu un accès direct à votre mot de passe </a:t>
            </a:r>
            <a:endParaRPr lang="fr-FR" dirty="0"/>
          </a:p>
          <a:p>
            <a:pPr marL="171450" indent="-171450">
              <a:buFont typeface="Arial"/>
              <a:buChar char="•"/>
            </a:pPr>
            <a:r>
              <a:rPr lang="fr-FR" dirty="0"/>
              <a:t>Un</a:t>
            </a:r>
            <a:r>
              <a:rPr lang="fr-FR" baseline="0" dirty="0"/>
              <a:t> </a:t>
            </a:r>
            <a:r>
              <a:rPr lang="fr-FR" b="1" baseline="0" dirty="0"/>
              <a:t>e-mail de </a:t>
            </a:r>
            <a:r>
              <a:rPr lang="fr-FR" b="1" baseline="0" dirty="0" err="1"/>
              <a:t>phishing</a:t>
            </a:r>
            <a:r>
              <a:rPr lang="fr-FR" b="1" baseline="0" dirty="0"/>
              <a:t> </a:t>
            </a:r>
            <a:r>
              <a:rPr lang="fr-FR" baseline="0" dirty="0"/>
              <a:t>qui vous a soutiré l’information de manière frauduleuse</a:t>
            </a:r>
            <a:endParaRPr lang="fr-FR"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4</a:t>
            </a:fld>
            <a:endParaRPr lang="en-GB">
              <a:solidFill>
                <a:prstClr val="black"/>
              </a:solidFill>
            </a:endParaRPr>
          </a:p>
        </p:txBody>
      </p:sp>
    </p:spTree>
    <p:extLst>
      <p:ext uri="{BB962C8B-B14F-4D97-AF65-F5344CB8AC3E}">
        <p14:creationId xmlns:p14="http://schemas.microsoft.com/office/powerpoint/2010/main" val="13737467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81038" y="4783138"/>
            <a:ext cx="5446712" cy="5157787"/>
          </a:xfrm>
        </p:spPr>
        <p:txBody>
          <a:bodyPr/>
          <a:lstStyle/>
          <a:p>
            <a:r>
              <a:rPr lang="fr-FR" b="1" dirty="0"/>
              <a:t>Près de la moitié </a:t>
            </a:r>
            <a:r>
              <a:rPr lang="fr-FR" dirty="0"/>
              <a:t>des Belges utilisent un mot de passe faible de </a:t>
            </a:r>
            <a:r>
              <a:rPr lang="fr-FR" b="1" dirty="0"/>
              <a:t>moins de 8 caractères</a:t>
            </a:r>
            <a:r>
              <a:rPr lang="fr-FR" dirty="0"/>
              <a:t>.</a:t>
            </a:r>
          </a:p>
          <a:p>
            <a:endParaRPr lang="fr-FR" dirty="0"/>
          </a:p>
          <a:p>
            <a:r>
              <a:rPr lang="fr-FR" dirty="0"/>
              <a:t>Inquiétant</a:t>
            </a:r>
            <a:r>
              <a:rPr lang="fr-FR" baseline="0" dirty="0"/>
              <a:t> ! </a:t>
            </a:r>
            <a:r>
              <a:rPr lang="fr-FR" b="1" baseline="0" dirty="0"/>
              <a:t>1 belge sur 3 partage son mot de passe </a:t>
            </a:r>
            <a:r>
              <a:rPr lang="fr-FR" baseline="0" dirty="0"/>
              <a:t>avec une tierce personne, proche ou non.</a:t>
            </a:r>
          </a:p>
          <a:p>
            <a:endParaRPr lang="fr-FR" baseline="0" dirty="0"/>
          </a:p>
          <a:p>
            <a:r>
              <a:rPr lang="fr-FR" baseline="0" dirty="0"/>
              <a:t>Autre chiffre alarmant pour les entreprises et les PME : </a:t>
            </a:r>
            <a:r>
              <a:rPr lang="fr-FR" b="1" baseline="0" dirty="0"/>
              <a:t>1 belge sur 4 a le même mot de passe </a:t>
            </a:r>
            <a:r>
              <a:rPr lang="fr-FR" baseline="0" dirty="0"/>
              <a:t>pour ses comptes privés et professionnels. </a:t>
            </a:r>
          </a:p>
          <a:p>
            <a:endParaRPr lang="fr-FR" baseline="0" dirty="0"/>
          </a:p>
          <a:p>
            <a:r>
              <a:rPr lang="x-none" b="1" kern="1200" dirty="0">
                <a:solidFill>
                  <a:schemeClr val="tx1"/>
                </a:solidFill>
                <a:effectLst/>
              </a:rPr>
              <a:t>15 % des </a:t>
            </a:r>
            <a:r>
              <a:rPr lang="x-none" b="1" kern="1200" dirty="0" err="1">
                <a:solidFill>
                  <a:schemeClr val="tx1"/>
                </a:solidFill>
                <a:effectLst/>
              </a:rPr>
              <a:t>Belges</a:t>
            </a:r>
            <a:r>
              <a:rPr lang="x-none" b="1" kern="1200" dirty="0">
                <a:solidFill>
                  <a:schemeClr val="tx1"/>
                </a:solidFill>
                <a:effectLst/>
              </a:rPr>
              <a:t> </a:t>
            </a:r>
            <a:r>
              <a:rPr lang="x-none" b="1" kern="1200" dirty="0" err="1">
                <a:solidFill>
                  <a:schemeClr val="tx1"/>
                </a:solidFill>
                <a:effectLst/>
              </a:rPr>
              <a:t>n’utilisent</a:t>
            </a:r>
            <a:r>
              <a:rPr lang="x-none" b="1" kern="1200" dirty="0">
                <a:solidFill>
                  <a:schemeClr val="tx1"/>
                </a:solidFill>
                <a:effectLst/>
              </a:rPr>
              <a:t> </a:t>
            </a:r>
            <a:r>
              <a:rPr lang="x-none" b="1" kern="1200" dirty="0" err="1">
                <a:solidFill>
                  <a:schemeClr val="tx1"/>
                </a:solidFill>
                <a:effectLst/>
              </a:rPr>
              <a:t>qu’un</a:t>
            </a:r>
            <a:r>
              <a:rPr lang="x-none" b="1" kern="1200" dirty="0">
                <a:solidFill>
                  <a:schemeClr val="tx1"/>
                </a:solidFill>
                <a:effectLst/>
              </a:rPr>
              <a:t> </a:t>
            </a:r>
            <a:r>
              <a:rPr lang="x-none" b="1" kern="1200" dirty="0" err="1">
                <a:solidFill>
                  <a:schemeClr val="tx1"/>
                </a:solidFill>
                <a:effectLst/>
              </a:rPr>
              <a:t>seul</a:t>
            </a:r>
            <a:r>
              <a:rPr lang="x-none" b="1" kern="1200" dirty="0">
                <a:solidFill>
                  <a:schemeClr val="tx1"/>
                </a:solidFill>
                <a:effectLst/>
              </a:rPr>
              <a:t> mot de </a:t>
            </a:r>
            <a:r>
              <a:rPr lang="x-none" b="1" kern="1200" dirty="0" err="1">
                <a:solidFill>
                  <a:schemeClr val="tx1"/>
                </a:solidFill>
                <a:effectLst/>
              </a:rPr>
              <a:t>passe</a:t>
            </a:r>
            <a:r>
              <a:rPr lang="x-none" kern="1200" dirty="0">
                <a:solidFill>
                  <a:schemeClr val="tx1"/>
                </a:solidFill>
                <a:effectLst/>
              </a:rPr>
              <a:t>. (</a:t>
            </a:r>
            <a:r>
              <a:rPr lang="x-none" kern="1200" dirty="0" err="1">
                <a:solidFill>
                  <a:schemeClr val="tx1"/>
                </a:solidFill>
                <a:effectLst/>
              </a:rPr>
              <a:t>Safeonweb</a:t>
            </a:r>
            <a:r>
              <a:rPr lang="x-none" kern="1200" dirty="0">
                <a:solidFill>
                  <a:schemeClr val="tx1"/>
                </a:solidFill>
                <a:effectLst/>
              </a:rPr>
              <a:t>, </a:t>
            </a:r>
            <a:r>
              <a:rPr lang="x-none" kern="1200" dirty="0" err="1">
                <a:solidFill>
                  <a:schemeClr val="tx1"/>
                </a:solidFill>
                <a:effectLst/>
              </a:rPr>
              <a:t>Indice</a:t>
            </a:r>
            <a:r>
              <a:rPr lang="x-none" kern="1200" dirty="0">
                <a:solidFill>
                  <a:schemeClr val="tx1"/>
                </a:solidFill>
                <a:effectLst/>
              </a:rPr>
              <a:t> de santé </a:t>
            </a:r>
            <a:r>
              <a:rPr lang="x-none" kern="1200" dirty="0" err="1">
                <a:solidFill>
                  <a:schemeClr val="tx1"/>
                </a:solidFill>
                <a:effectLst/>
              </a:rPr>
              <a:t>digitale</a:t>
            </a:r>
            <a:r>
              <a:rPr lang="x-none" kern="1200" dirty="0">
                <a:solidFill>
                  <a:schemeClr val="tx1"/>
                </a:solidFill>
                <a:effectLst/>
              </a:rPr>
              <a:t> 2018)</a:t>
            </a:r>
          </a:p>
          <a:p>
            <a:endParaRPr lang="nl-BE" kern="1200" dirty="0">
              <a:solidFill>
                <a:schemeClr val="tx1"/>
              </a:solidFill>
              <a:effectLst/>
            </a:endParaRPr>
          </a:p>
          <a:p>
            <a:r>
              <a:rPr lang="x-none" kern="1200" dirty="0">
                <a:solidFill>
                  <a:schemeClr val="tx1"/>
                </a:solidFill>
                <a:effectLst/>
              </a:rPr>
              <a:t>Il </a:t>
            </a:r>
            <a:r>
              <a:rPr lang="x-none" kern="1200" dirty="0" err="1">
                <a:solidFill>
                  <a:schemeClr val="tx1"/>
                </a:solidFill>
                <a:effectLst/>
              </a:rPr>
              <a:t>n’est</a:t>
            </a:r>
            <a:r>
              <a:rPr lang="x-none" kern="1200" dirty="0">
                <a:solidFill>
                  <a:schemeClr val="tx1"/>
                </a:solidFill>
                <a:effectLst/>
              </a:rPr>
              <a:t> pas </a:t>
            </a:r>
            <a:r>
              <a:rPr lang="x-none" kern="1200" dirty="0" err="1">
                <a:solidFill>
                  <a:schemeClr val="tx1"/>
                </a:solidFill>
                <a:effectLst/>
              </a:rPr>
              <a:t>si</a:t>
            </a:r>
            <a:r>
              <a:rPr lang="x-none" kern="1200" dirty="0">
                <a:solidFill>
                  <a:schemeClr val="tx1"/>
                </a:solidFill>
                <a:effectLst/>
              </a:rPr>
              <a:t> simple de </a:t>
            </a:r>
            <a:r>
              <a:rPr lang="x-none" kern="1200" dirty="0" err="1">
                <a:solidFill>
                  <a:schemeClr val="tx1"/>
                </a:solidFill>
                <a:effectLst/>
              </a:rPr>
              <a:t>retenir</a:t>
            </a:r>
            <a:r>
              <a:rPr lang="x-none" kern="1200" dirty="0">
                <a:solidFill>
                  <a:schemeClr val="tx1"/>
                </a:solidFill>
                <a:effectLst/>
              </a:rPr>
              <a:t> des mots de </a:t>
            </a:r>
            <a:r>
              <a:rPr lang="x-none" kern="1200" dirty="0" err="1">
                <a:solidFill>
                  <a:schemeClr val="tx1"/>
                </a:solidFill>
                <a:effectLst/>
              </a:rPr>
              <a:t>passe</a:t>
            </a:r>
            <a:r>
              <a:rPr lang="x-none" kern="1200" dirty="0">
                <a:solidFill>
                  <a:schemeClr val="tx1"/>
                </a:solidFill>
                <a:effectLst/>
              </a:rPr>
              <a:t>.  Pour </a:t>
            </a:r>
            <a:r>
              <a:rPr lang="x-none" kern="1200" dirty="0" err="1">
                <a:solidFill>
                  <a:schemeClr val="tx1"/>
                </a:solidFill>
                <a:effectLst/>
              </a:rPr>
              <a:t>vous</a:t>
            </a:r>
            <a:r>
              <a:rPr lang="x-none" kern="1200" dirty="0">
                <a:solidFill>
                  <a:schemeClr val="tx1"/>
                </a:solidFill>
                <a:effectLst/>
              </a:rPr>
              <a:t> </a:t>
            </a:r>
            <a:r>
              <a:rPr lang="x-none" kern="1200" dirty="0" err="1">
                <a:solidFill>
                  <a:schemeClr val="tx1"/>
                </a:solidFill>
                <a:effectLst/>
              </a:rPr>
              <a:t>faciliter</a:t>
            </a:r>
            <a:r>
              <a:rPr lang="x-none" kern="1200" dirty="0">
                <a:solidFill>
                  <a:schemeClr val="tx1"/>
                </a:solidFill>
                <a:effectLst/>
              </a:rPr>
              <a:t> la </a:t>
            </a:r>
            <a:r>
              <a:rPr lang="x-none" kern="1200" dirty="0" err="1">
                <a:solidFill>
                  <a:schemeClr val="tx1"/>
                </a:solidFill>
                <a:effectLst/>
              </a:rPr>
              <a:t>tâche</a:t>
            </a:r>
            <a:r>
              <a:rPr lang="x-none" kern="1200" dirty="0">
                <a:solidFill>
                  <a:schemeClr val="tx1"/>
                </a:solidFill>
                <a:effectLst/>
              </a:rPr>
              <a:t>, </a:t>
            </a:r>
            <a:r>
              <a:rPr lang="x-none" kern="1200" dirty="0" err="1">
                <a:solidFill>
                  <a:schemeClr val="tx1"/>
                </a:solidFill>
                <a:effectLst/>
              </a:rPr>
              <a:t>vous</a:t>
            </a:r>
            <a:r>
              <a:rPr lang="x-none" kern="1200" dirty="0">
                <a:solidFill>
                  <a:schemeClr val="tx1"/>
                </a:solidFill>
                <a:effectLst/>
              </a:rPr>
              <a:t> </a:t>
            </a:r>
            <a:r>
              <a:rPr lang="x-none" kern="1200" dirty="0" err="1">
                <a:solidFill>
                  <a:schemeClr val="tx1"/>
                </a:solidFill>
                <a:effectLst/>
              </a:rPr>
              <a:t>pouvez</a:t>
            </a:r>
            <a:r>
              <a:rPr lang="x-none" kern="1200" dirty="0">
                <a:solidFill>
                  <a:schemeClr val="tx1"/>
                </a:solidFill>
                <a:effectLst/>
              </a:rPr>
              <a:t> utiliser un </a:t>
            </a:r>
            <a:r>
              <a:rPr lang="x-none" kern="1200" dirty="0" err="1">
                <a:solidFill>
                  <a:schemeClr val="tx1"/>
                </a:solidFill>
                <a:effectLst/>
              </a:rPr>
              <a:t>gestionnaire</a:t>
            </a:r>
            <a:r>
              <a:rPr lang="x-none" kern="1200" dirty="0">
                <a:solidFill>
                  <a:schemeClr val="tx1"/>
                </a:solidFill>
                <a:effectLst/>
              </a:rPr>
              <a:t> de mots de </a:t>
            </a:r>
            <a:r>
              <a:rPr lang="x-none" kern="1200" dirty="0" err="1">
                <a:solidFill>
                  <a:schemeClr val="tx1"/>
                </a:solidFill>
                <a:effectLst/>
              </a:rPr>
              <a:t>passe</a:t>
            </a:r>
            <a:r>
              <a:rPr lang="x-none" kern="1200" dirty="0">
                <a:solidFill>
                  <a:schemeClr val="tx1"/>
                </a:solidFill>
                <a:effectLst/>
              </a:rPr>
              <a:t> </a:t>
            </a:r>
            <a:r>
              <a:rPr lang="x-none" kern="1200" dirty="0" err="1">
                <a:solidFill>
                  <a:schemeClr val="tx1"/>
                </a:solidFill>
                <a:effectLst/>
              </a:rPr>
              <a:t>en</a:t>
            </a:r>
            <a:r>
              <a:rPr lang="x-none" kern="1200" dirty="0">
                <a:solidFill>
                  <a:schemeClr val="tx1"/>
                </a:solidFill>
                <a:effectLst/>
              </a:rPr>
              <a:t> </a:t>
            </a:r>
            <a:r>
              <a:rPr lang="x-none" kern="1200" dirty="0" err="1">
                <a:solidFill>
                  <a:schemeClr val="tx1"/>
                </a:solidFill>
                <a:effectLst/>
              </a:rPr>
              <a:t>ligne</a:t>
            </a:r>
            <a:r>
              <a:rPr lang="x-none" kern="1200" dirty="0">
                <a:solidFill>
                  <a:schemeClr val="tx1"/>
                </a:solidFill>
                <a:effectLst/>
              </a:rPr>
              <a:t> </a:t>
            </a:r>
            <a:r>
              <a:rPr lang="x-none" kern="1200" dirty="0" err="1">
                <a:solidFill>
                  <a:schemeClr val="tx1"/>
                </a:solidFill>
                <a:effectLst/>
              </a:rPr>
              <a:t>ou</a:t>
            </a:r>
            <a:r>
              <a:rPr lang="x-none" kern="1200" dirty="0">
                <a:solidFill>
                  <a:schemeClr val="tx1"/>
                </a:solidFill>
                <a:effectLst/>
              </a:rPr>
              <a:t> « password manager ».  Il y </a:t>
            </a:r>
            <a:r>
              <a:rPr lang="x-none" kern="1200" dirty="0" err="1">
                <a:solidFill>
                  <a:schemeClr val="tx1"/>
                </a:solidFill>
                <a:effectLst/>
              </a:rPr>
              <a:t>en</a:t>
            </a:r>
            <a:r>
              <a:rPr lang="x-none" kern="1200" dirty="0">
                <a:solidFill>
                  <a:schemeClr val="tx1"/>
                </a:solidFill>
                <a:effectLst/>
              </a:rPr>
              <a:t> a de </a:t>
            </a:r>
            <a:r>
              <a:rPr lang="x-none" kern="1200" dirty="0" err="1">
                <a:solidFill>
                  <a:schemeClr val="tx1"/>
                </a:solidFill>
                <a:effectLst/>
              </a:rPr>
              <a:t>toutes</a:t>
            </a:r>
            <a:r>
              <a:rPr lang="x-none" kern="1200" dirty="0">
                <a:solidFill>
                  <a:schemeClr val="tx1"/>
                </a:solidFill>
                <a:effectLst/>
              </a:rPr>
              <a:t> </a:t>
            </a:r>
            <a:r>
              <a:rPr lang="x-none" kern="1200" dirty="0" err="1">
                <a:solidFill>
                  <a:schemeClr val="tx1"/>
                </a:solidFill>
                <a:effectLst/>
              </a:rPr>
              <a:t>sortes</a:t>
            </a:r>
            <a:r>
              <a:rPr lang="x-none" kern="1200" dirty="0">
                <a:solidFill>
                  <a:schemeClr val="tx1"/>
                </a:solidFill>
                <a:effectLst/>
              </a:rPr>
              <a:t>, </a:t>
            </a:r>
            <a:r>
              <a:rPr lang="x-none" kern="1200" dirty="0" err="1">
                <a:solidFill>
                  <a:schemeClr val="tx1"/>
                </a:solidFill>
                <a:effectLst/>
              </a:rPr>
              <a:t>gratuits</a:t>
            </a:r>
            <a:r>
              <a:rPr lang="x-none" kern="1200" dirty="0">
                <a:solidFill>
                  <a:schemeClr val="tx1"/>
                </a:solidFill>
                <a:effectLst/>
              </a:rPr>
              <a:t> et </a:t>
            </a:r>
            <a:r>
              <a:rPr lang="x-none" kern="1200" dirty="0" err="1">
                <a:solidFill>
                  <a:schemeClr val="tx1"/>
                </a:solidFill>
                <a:effectLst/>
              </a:rPr>
              <a:t>payants</a:t>
            </a:r>
            <a:r>
              <a:rPr lang="x-none" kern="1200" dirty="0">
                <a:solidFill>
                  <a:schemeClr val="tx1"/>
                </a:solidFill>
                <a:effectLst/>
              </a:rPr>
              <a:t>. </a:t>
            </a:r>
            <a:r>
              <a:rPr lang="x-none" b="1" kern="1200" dirty="0" err="1">
                <a:solidFill>
                  <a:schemeClr val="tx1"/>
                </a:solidFill>
                <a:effectLst/>
              </a:rPr>
              <a:t>Seuls</a:t>
            </a:r>
            <a:r>
              <a:rPr lang="x-none" b="1" kern="1200" dirty="0">
                <a:solidFill>
                  <a:schemeClr val="tx1"/>
                </a:solidFill>
                <a:effectLst/>
              </a:rPr>
              <a:t> 16 % des </a:t>
            </a:r>
            <a:r>
              <a:rPr lang="x-none" b="1" kern="1200" dirty="0" err="1">
                <a:solidFill>
                  <a:schemeClr val="tx1"/>
                </a:solidFill>
                <a:effectLst/>
              </a:rPr>
              <a:t>Belges</a:t>
            </a:r>
            <a:r>
              <a:rPr lang="x-none" b="1" kern="1200" dirty="0">
                <a:solidFill>
                  <a:schemeClr val="tx1"/>
                </a:solidFill>
                <a:effectLst/>
              </a:rPr>
              <a:t> </a:t>
            </a:r>
            <a:r>
              <a:rPr lang="x-none" b="1" kern="1200" dirty="0" err="1">
                <a:solidFill>
                  <a:schemeClr val="tx1"/>
                </a:solidFill>
                <a:effectLst/>
              </a:rPr>
              <a:t>utilisent</a:t>
            </a:r>
            <a:r>
              <a:rPr lang="x-none" b="1" kern="1200" dirty="0">
                <a:solidFill>
                  <a:schemeClr val="tx1"/>
                </a:solidFill>
                <a:effectLst/>
              </a:rPr>
              <a:t> un </a:t>
            </a:r>
            <a:r>
              <a:rPr lang="x-none" b="1" kern="1200" dirty="0" err="1">
                <a:solidFill>
                  <a:schemeClr val="tx1"/>
                </a:solidFill>
                <a:effectLst/>
              </a:rPr>
              <a:t>gestionnaire</a:t>
            </a:r>
            <a:r>
              <a:rPr lang="x-none" b="1" kern="1200" dirty="0">
                <a:solidFill>
                  <a:schemeClr val="tx1"/>
                </a:solidFill>
                <a:effectLst/>
              </a:rPr>
              <a:t> de mots de </a:t>
            </a:r>
            <a:r>
              <a:rPr lang="x-none" b="1" kern="1200" dirty="0" err="1">
                <a:solidFill>
                  <a:schemeClr val="tx1"/>
                </a:solidFill>
                <a:effectLst/>
              </a:rPr>
              <a:t>passe</a:t>
            </a:r>
            <a:r>
              <a:rPr lang="x-none" kern="1200" dirty="0">
                <a:solidFill>
                  <a:schemeClr val="tx1"/>
                </a:solidFill>
                <a:effectLst/>
              </a:rPr>
              <a:t>. (</a:t>
            </a:r>
            <a:r>
              <a:rPr lang="x-none" kern="1200" dirty="0" err="1">
                <a:solidFill>
                  <a:schemeClr val="tx1"/>
                </a:solidFill>
                <a:effectLst/>
              </a:rPr>
              <a:t>Safeonweb</a:t>
            </a:r>
            <a:r>
              <a:rPr lang="x-none" kern="1200" dirty="0">
                <a:solidFill>
                  <a:schemeClr val="tx1"/>
                </a:solidFill>
                <a:effectLst/>
              </a:rPr>
              <a:t>, </a:t>
            </a:r>
            <a:r>
              <a:rPr lang="x-none" kern="1200" dirty="0" err="1">
                <a:solidFill>
                  <a:schemeClr val="tx1"/>
                </a:solidFill>
                <a:effectLst/>
              </a:rPr>
              <a:t>Indice</a:t>
            </a:r>
            <a:r>
              <a:rPr lang="x-none" kern="1200" dirty="0">
                <a:solidFill>
                  <a:schemeClr val="tx1"/>
                </a:solidFill>
                <a:effectLst/>
              </a:rPr>
              <a:t> de santé </a:t>
            </a:r>
            <a:r>
              <a:rPr lang="x-none" kern="1200" dirty="0" err="1">
                <a:solidFill>
                  <a:schemeClr val="tx1"/>
                </a:solidFill>
                <a:effectLst/>
              </a:rPr>
              <a:t>digitale</a:t>
            </a:r>
            <a:r>
              <a:rPr lang="x-none" kern="1200" dirty="0">
                <a:solidFill>
                  <a:schemeClr val="tx1"/>
                </a:solidFill>
                <a:effectLst/>
              </a:rPr>
              <a:t> 2018)  Les </a:t>
            </a:r>
            <a:r>
              <a:rPr lang="x-none" kern="1200" dirty="0" err="1">
                <a:solidFill>
                  <a:schemeClr val="tx1"/>
                </a:solidFill>
                <a:effectLst/>
              </a:rPr>
              <a:t>gestionnaires</a:t>
            </a:r>
            <a:r>
              <a:rPr lang="x-none" kern="1200" dirty="0">
                <a:solidFill>
                  <a:schemeClr val="tx1"/>
                </a:solidFill>
                <a:effectLst/>
              </a:rPr>
              <a:t> de mots de </a:t>
            </a:r>
            <a:r>
              <a:rPr lang="x-none" kern="1200" dirty="0" err="1">
                <a:solidFill>
                  <a:schemeClr val="tx1"/>
                </a:solidFill>
                <a:effectLst/>
              </a:rPr>
              <a:t>passe</a:t>
            </a:r>
            <a:r>
              <a:rPr lang="x-none" kern="1200" dirty="0">
                <a:solidFill>
                  <a:schemeClr val="tx1"/>
                </a:solidFill>
                <a:effectLst/>
              </a:rPr>
              <a:t> </a:t>
            </a:r>
            <a:r>
              <a:rPr lang="x-none" kern="1200" dirty="0" err="1">
                <a:solidFill>
                  <a:schemeClr val="tx1"/>
                </a:solidFill>
                <a:effectLst/>
              </a:rPr>
              <a:t>retiennent</a:t>
            </a:r>
            <a:r>
              <a:rPr lang="x-none" kern="1200" dirty="0">
                <a:solidFill>
                  <a:schemeClr val="tx1"/>
                </a:solidFill>
                <a:effectLst/>
              </a:rPr>
              <a:t> </a:t>
            </a:r>
            <a:r>
              <a:rPr lang="x-none" kern="1200" dirty="0" err="1">
                <a:solidFill>
                  <a:schemeClr val="tx1"/>
                </a:solidFill>
                <a:effectLst/>
              </a:rPr>
              <a:t>tous</a:t>
            </a:r>
            <a:r>
              <a:rPr lang="x-none" kern="1200" dirty="0">
                <a:solidFill>
                  <a:schemeClr val="tx1"/>
                </a:solidFill>
                <a:effectLst/>
              </a:rPr>
              <a:t> </a:t>
            </a:r>
            <a:r>
              <a:rPr lang="x-none" kern="1200" dirty="0" err="1">
                <a:solidFill>
                  <a:schemeClr val="tx1"/>
                </a:solidFill>
                <a:effectLst/>
              </a:rPr>
              <a:t>vos</a:t>
            </a:r>
            <a:r>
              <a:rPr lang="x-none" kern="1200" dirty="0">
                <a:solidFill>
                  <a:schemeClr val="tx1"/>
                </a:solidFill>
                <a:effectLst/>
              </a:rPr>
              <a:t> mots de </a:t>
            </a:r>
            <a:r>
              <a:rPr lang="x-none" kern="1200" dirty="0" err="1">
                <a:solidFill>
                  <a:schemeClr val="tx1"/>
                </a:solidFill>
                <a:effectLst/>
              </a:rPr>
              <a:t>passe</a:t>
            </a:r>
            <a:r>
              <a:rPr lang="x-none" kern="1200" dirty="0">
                <a:solidFill>
                  <a:schemeClr val="tx1"/>
                </a:solidFill>
                <a:effectLst/>
              </a:rPr>
              <a:t> et </a:t>
            </a:r>
            <a:r>
              <a:rPr lang="x-none" kern="1200" dirty="0" err="1">
                <a:solidFill>
                  <a:schemeClr val="tx1"/>
                </a:solidFill>
                <a:effectLst/>
              </a:rPr>
              <a:t>doivent</a:t>
            </a:r>
            <a:r>
              <a:rPr lang="x-none" kern="1200" dirty="0">
                <a:solidFill>
                  <a:schemeClr val="tx1"/>
                </a:solidFill>
                <a:effectLst/>
              </a:rPr>
              <a:t> </a:t>
            </a:r>
            <a:r>
              <a:rPr lang="x-none" kern="1200" dirty="0" err="1">
                <a:solidFill>
                  <a:schemeClr val="tx1"/>
                </a:solidFill>
                <a:effectLst/>
              </a:rPr>
              <a:t>être</a:t>
            </a:r>
            <a:r>
              <a:rPr lang="x-none" kern="1200" dirty="0">
                <a:solidFill>
                  <a:schemeClr val="tx1"/>
                </a:solidFill>
                <a:effectLst/>
              </a:rPr>
              <a:t> </a:t>
            </a:r>
            <a:r>
              <a:rPr lang="x-none" kern="1200" dirty="0" err="1">
                <a:solidFill>
                  <a:schemeClr val="tx1"/>
                </a:solidFill>
                <a:effectLst/>
              </a:rPr>
              <a:t>sécurisés</a:t>
            </a:r>
            <a:r>
              <a:rPr lang="x-none" kern="1200" dirty="0">
                <a:solidFill>
                  <a:schemeClr val="tx1"/>
                </a:solidFill>
                <a:effectLst/>
              </a:rPr>
              <a:t> à </a:t>
            </a:r>
            <a:r>
              <a:rPr lang="x-none" kern="1200" dirty="0" err="1">
                <a:solidFill>
                  <a:schemeClr val="tx1"/>
                </a:solidFill>
                <a:effectLst/>
              </a:rPr>
              <a:t>l’aide</a:t>
            </a:r>
            <a:r>
              <a:rPr lang="x-none" kern="1200" dirty="0">
                <a:solidFill>
                  <a:schemeClr val="tx1"/>
                </a:solidFill>
                <a:effectLst/>
              </a:rPr>
              <a:t> d’un mot de </a:t>
            </a:r>
            <a:r>
              <a:rPr lang="x-none" kern="1200" dirty="0" err="1">
                <a:solidFill>
                  <a:schemeClr val="tx1"/>
                </a:solidFill>
                <a:effectLst/>
              </a:rPr>
              <a:t>passe</a:t>
            </a:r>
            <a:r>
              <a:rPr lang="x-none" kern="1200" dirty="0">
                <a:solidFill>
                  <a:schemeClr val="tx1"/>
                </a:solidFill>
                <a:effectLst/>
              </a:rPr>
              <a:t> fort, qui </a:t>
            </a:r>
            <a:r>
              <a:rPr lang="x-none" kern="1200" dirty="0" err="1">
                <a:solidFill>
                  <a:schemeClr val="tx1"/>
                </a:solidFill>
                <a:effectLst/>
              </a:rPr>
              <a:t>est</a:t>
            </a:r>
            <a:r>
              <a:rPr lang="x-none" kern="1200" dirty="0">
                <a:solidFill>
                  <a:schemeClr val="tx1"/>
                </a:solidFill>
                <a:effectLst/>
              </a:rPr>
              <a:t> </a:t>
            </a:r>
            <a:r>
              <a:rPr lang="x-none" kern="1200" dirty="0" err="1">
                <a:solidFill>
                  <a:schemeClr val="tx1"/>
                </a:solidFill>
                <a:effectLst/>
              </a:rPr>
              <a:t>alors</a:t>
            </a:r>
            <a:r>
              <a:rPr lang="x-none" kern="1200" dirty="0">
                <a:solidFill>
                  <a:schemeClr val="tx1"/>
                </a:solidFill>
                <a:effectLst/>
              </a:rPr>
              <a:t> le </a:t>
            </a:r>
            <a:r>
              <a:rPr lang="x-none" kern="1200" dirty="0" err="1">
                <a:solidFill>
                  <a:schemeClr val="tx1"/>
                </a:solidFill>
                <a:effectLst/>
              </a:rPr>
              <a:t>seul</a:t>
            </a:r>
            <a:r>
              <a:rPr lang="x-none" kern="1200" dirty="0">
                <a:solidFill>
                  <a:schemeClr val="tx1"/>
                </a:solidFill>
                <a:effectLst/>
              </a:rPr>
              <a:t> que </a:t>
            </a:r>
            <a:r>
              <a:rPr lang="x-none" kern="1200" dirty="0" err="1">
                <a:solidFill>
                  <a:schemeClr val="tx1"/>
                </a:solidFill>
                <a:effectLst/>
              </a:rPr>
              <a:t>vous</a:t>
            </a:r>
            <a:r>
              <a:rPr lang="x-none" kern="1200" dirty="0">
                <a:solidFill>
                  <a:schemeClr val="tx1"/>
                </a:solidFill>
                <a:effectLst/>
              </a:rPr>
              <a:t> </a:t>
            </a:r>
            <a:r>
              <a:rPr lang="x-none" kern="1200" dirty="0" err="1">
                <a:solidFill>
                  <a:schemeClr val="tx1"/>
                </a:solidFill>
                <a:effectLst/>
              </a:rPr>
              <a:t>avez</a:t>
            </a:r>
            <a:r>
              <a:rPr lang="x-none" kern="1200" dirty="0">
                <a:solidFill>
                  <a:schemeClr val="tx1"/>
                </a:solidFill>
                <a:effectLst/>
              </a:rPr>
              <a:t> à </a:t>
            </a:r>
            <a:r>
              <a:rPr lang="x-none" kern="1200" dirty="0" err="1">
                <a:solidFill>
                  <a:schemeClr val="tx1"/>
                </a:solidFill>
                <a:effectLst/>
              </a:rPr>
              <a:t>retenir</a:t>
            </a:r>
            <a:r>
              <a:rPr lang="x-none" kern="1200" dirty="0">
                <a:solidFill>
                  <a:schemeClr val="tx1"/>
                </a:solidFill>
                <a:effectLst/>
              </a:rPr>
              <a:t>. </a:t>
            </a:r>
          </a:p>
          <a:p>
            <a:endParaRPr lang="nl-BE" kern="1200" dirty="0">
              <a:solidFill>
                <a:schemeClr val="tx1"/>
              </a:solidFill>
              <a:effectLst/>
            </a:endParaRPr>
          </a:p>
          <a:p>
            <a:r>
              <a:rPr lang="x-none" b="1" kern="1200" dirty="0">
                <a:solidFill>
                  <a:schemeClr val="tx1"/>
                </a:solidFill>
                <a:effectLst/>
              </a:rPr>
              <a:t>39 % des </a:t>
            </a:r>
            <a:r>
              <a:rPr lang="x-none" b="1" kern="1200" dirty="0" err="1">
                <a:solidFill>
                  <a:schemeClr val="tx1"/>
                </a:solidFill>
                <a:effectLst/>
              </a:rPr>
              <a:t>Belges</a:t>
            </a:r>
            <a:r>
              <a:rPr lang="x-none" b="1" kern="1200" dirty="0">
                <a:solidFill>
                  <a:schemeClr val="tx1"/>
                </a:solidFill>
                <a:effectLst/>
              </a:rPr>
              <a:t> </a:t>
            </a:r>
            <a:r>
              <a:rPr lang="x-none" b="1" kern="1200" dirty="0" err="1">
                <a:solidFill>
                  <a:schemeClr val="tx1"/>
                </a:solidFill>
                <a:effectLst/>
              </a:rPr>
              <a:t>utilisent</a:t>
            </a:r>
            <a:r>
              <a:rPr lang="x-none" b="1" kern="1200" dirty="0">
                <a:solidFill>
                  <a:schemeClr val="tx1"/>
                </a:solidFill>
                <a:effectLst/>
              </a:rPr>
              <a:t> de temps </a:t>
            </a:r>
            <a:r>
              <a:rPr lang="x-none" b="1" kern="1200" dirty="0" err="1">
                <a:solidFill>
                  <a:schemeClr val="tx1"/>
                </a:solidFill>
                <a:effectLst/>
              </a:rPr>
              <a:t>en</a:t>
            </a:r>
            <a:r>
              <a:rPr lang="x-none" b="1" kern="1200" dirty="0">
                <a:solidFill>
                  <a:schemeClr val="tx1"/>
                </a:solidFill>
                <a:effectLst/>
              </a:rPr>
              <a:t> temps </a:t>
            </a:r>
            <a:r>
              <a:rPr lang="x-none" b="1" kern="1200" dirty="0" err="1">
                <a:solidFill>
                  <a:schemeClr val="tx1"/>
                </a:solidFill>
                <a:effectLst/>
              </a:rPr>
              <a:t>ou</a:t>
            </a:r>
            <a:r>
              <a:rPr lang="x-none" b="1" kern="1200" dirty="0">
                <a:solidFill>
                  <a:schemeClr val="tx1"/>
                </a:solidFill>
                <a:effectLst/>
              </a:rPr>
              <a:t> </a:t>
            </a:r>
            <a:r>
              <a:rPr lang="x-none" b="1" kern="1200" dirty="0" err="1">
                <a:solidFill>
                  <a:schemeClr val="tx1"/>
                </a:solidFill>
                <a:effectLst/>
              </a:rPr>
              <a:t>souvent</a:t>
            </a:r>
            <a:r>
              <a:rPr lang="x-none" b="1" kern="1200" dirty="0">
                <a:solidFill>
                  <a:schemeClr val="tx1"/>
                </a:solidFill>
                <a:effectLst/>
              </a:rPr>
              <a:t> la 2FA </a:t>
            </a:r>
            <a:r>
              <a:rPr lang="x-none" kern="1200" dirty="0">
                <a:solidFill>
                  <a:schemeClr val="tx1"/>
                </a:solidFill>
                <a:effectLst/>
              </a:rPr>
              <a:t>(</a:t>
            </a:r>
            <a:r>
              <a:rPr lang="x-none" kern="1200" dirty="0" err="1">
                <a:solidFill>
                  <a:schemeClr val="tx1"/>
                </a:solidFill>
                <a:effectLst/>
              </a:rPr>
              <a:t>authentification</a:t>
            </a:r>
            <a:r>
              <a:rPr lang="x-none" kern="1200" dirty="0">
                <a:solidFill>
                  <a:schemeClr val="tx1"/>
                </a:solidFill>
                <a:effectLst/>
              </a:rPr>
              <a:t> à 2 </a:t>
            </a:r>
            <a:r>
              <a:rPr lang="x-none" kern="1200" dirty="0" err="1">
                <a:solidFill>
                  <a:schemeClr val="tx1"/>
                </a:solidFill>
                <a:effectLst/>
              </a:rPr>
              <a:t>facteurs</a:t>
            </a:r>
            <a:r>
              <a:rPr lang="x-none" kern="1200" dirty="0">
                <a:solidFill>
                  <a:schemeClr val="tx1"/>
                </a:solidFill>
                <a:effectLst/>
              </a:rPr>
              <a:t> : </a:t>
            </a:r>
            <a:r>
              <a:rPr lang="x-none" kern="1200" dirty="0" err="1">
                <a:solidFill>
                  <a:schemeClr val="tx1"/>
                </a:solidFill>
                <a:effectLst/>
              </a:rPr>
              <a:t>voir</a:t>
            </a:r>
            <a:r>
              <a:rPr lang="x-none" kern="1200" dirty="0">
                <a:solidFill>
                  <a:schemeClr val="tx1"/>
                </a:solidFill>
                <a:effectLst/>
              </a:rPr>
              <a:t> slide 8). (</a:t>
            </a:r>
            <a:r>
              <a:rPr lang="x-none" kern="1200" dirty="0" err="1">
                <a:solidFill>
                  <a:schemeClr val="tx1"/>
                </a:solidFill>
                <a:effectLst/>
              </a:rPr>
              <a:t>Safeonweb</a:t>
            </a:r>
            <a:r>
              <a:rPr lang="x-none" kern="1200" dirty="0">
                <a:solidFill>
                  <a:schemeClr val="tx1"/>
                </a:solidFill>
                <a:effectLst/>
              </a:rPr>
              <a:t>, </a:t>
            </a:r>
            <a:r>
              <a:rPr lang="x-none" kern="1200" dirty="0" err="1">
                <a:solidFill>
                  <a:schemeClr val="tx1"/>
                </a:solidFill>
                <a:effectLst/>
              </a:rPr>
              <a:t>Indice</a:t>
            </a:r>
            <a:r>
              <a:rPr lang="x-none" kern="1200" dirty="0">
                <a:solidFill>
                  <a:schemeClr val="tx1"/>
                </a:solidFill>
                <a:effectLst/>
              </a:rPr>
              <a:t> de santé </a:t>
            </a:r>
            <a:r>
              <a:rPr lang="x-none" kern="1200" dirty="0" err="1">
                <a:solidFill>
                  <a:schemeClr val="tx1"/>
                </a:solidFill>
                <a:effectLst/>
              </a:rPr>
              <a:t>digitale</a:t>
            </a:r>
            <a:r>
              <a:rPr lang="x-none" kern="1200" dirty="0">
                <a:solidFill>
                  <a:schemeClr val="tx1"/>
                </a:solidFill>
                <a:effectLst/>
              </a:rPr>
              <a:t> 2018)</a:t>
            </a:r>
          </a:p>
          <a:p>
            <a:endParaRPr lang="nl-BE" kern="1200" dirty="0">
              <a:solidFill>
                <a:schemeClr val="tx1"/>
              </a:solidFill>
              <a:effectLst/>
            </a:endParaRPr>
          </a:p>
          <a:p>
            <a:r>
              <a:rPr lang="x-none" kern="1200" dirty="0">
                <a:solidFill>
                  <a:schemeClr val="tx1"/>
                </a:solidFill>
                <a:effectLst/>
              </a:rPr>
              <a:t>123456, azerty, Star Wars </a:t>
            </a:r>
            <a:r>
              <a:rPr lang="x-none" kern="1200" dirty="0" err="1">
                <a:solidFill>
                  <a:schemeClr val="tx1"/>
                </a:solidFill>
                <a:effectLst/>
              </a:rPr>
              <a:t>ou</a:t>
            </a:r>
            <a:r>
              <a:rPr lang="x-none" kern="1200" dirty="0">
                <a:solidFill>
                  <a:schemeClr val="tx1"/>
                </a:solidFill>
                <a:effectLst/>
              </a:rPr>
              <a:t> </a:t>
            </a:r>
            <a:r>
              <a:rPr lang="x-none" kern="1200" dirty="0" err="1">
                <a:solidFill>
                  <a:schemeClr val="tx1"/>
                </a:solidFill>
                <a:effectLst/>
              </a:rPr>
              <a:t>une</a:t>
            </a:r>
            <a:r>
              <a:rPr lang="x-none" kern="1200" dirty="0">
                <a:solidFill>
                  <a:schemeClr val="tx1"/>
                </a:solidFill>
                <a:effectLst/>
              </a:rPr>
              <a:t> </a:t>
            </a:r>
            <a:r>
              <a:rPr lang="x-none" kern="1200" dirty="0" err="1">
                <a:solidFill>
                  <a:schemeClr val="tx1"/>
                </a:solidFill>
                <a:effectLst/>
              </a:rPr>
              <a:t>combinaison</a:t>
            </a:r>
            <a:r>
              <a:rPr lang="x-none" kern="1200" dirty="0">
                <a:solidFill>
                  <a:schemeClr val="tx1"/>
                </a:solidFill>
                <a:effectLst/>
              </a:rPr>
              <a:t> « nom et </a:t>
            </a:r>
            <a:r>
              <a:rPr lang="x-none" kern="1200" dirty="0" err="1">
                <a:solidFill>
                  <a:schemeClr val="tx1"/>
                </a:solidFill>
                <a:effectLst/>
              </a:rPr>
              <a:t>année</a:t>
            </a:r>
            <a:r>
              <a:rPr lang="x-none" kern="1200" dirty="0">
                <a:solidFill>
                  <a:schemeClr val="tx1"/>
                </a:solidFill>
                <a:effectLst/>
              </a:rPr>
              <a:t> de naissance » (</a:t>
            </a:r>
            <a:r>
              <a:rPr lang="x-none" kern="1200" dirty="0" err="1">
                <a:solidFill>
                  <a:schemeClr val="tx1"/>
                </a:solidFill>
                <a:effectLst/>
              </a:rPr>
              <a:t>comme</a:t>
            </a:r>
            <a:r>
              <a:rPr lang="x-none" kern="1200" dirty="0">
                <a:solidFill>
                  <a:schemeClr val="tx1"/>
                </a:solidFill>
                <a:effectLst/>
              </a:rPr>
              <a:t> MonNom1985) </a:t>
            </a:r>
            <a:r>
              <a:rPr lang="x-none" kern="1200" dirty="0" err="1">
                <a:solidFill>
                  <a:schemeClr val="tx1"/>
                </a:solidFill>
                <a:effectLst/>
              </a:rPr>
              <a:t>sont</a:t>
            </a:r>
            <a:r>
              <a:rPr lang="x-none" kern="1200" dirty="0">
                <a:solidFill>
                  <a:schemeClr val="tx1"/>
                </a:solidFill>
                <a:effectLst/>
              </a:rPr>
              <a:t> les mots de </a:t>
            </a:r>
            <a:endParaRPr lang="nl-BE" kern="1200" dirty="0">
              <a:solidFill>
                <a:schemeClr val="tx1"/>
              </a:solidFill>
              <a:effectLst/>
            </a:endParaRPr>
          </a:p>
          <a:p>
            <a:r>
              <a:rPr lang="x-none" kern="1200" dirty="0" err="1">
                <a:solidFill>
                  <a:schemeClr val="tx1"/>
                </a:solidFill>
                <a:effectLst/>
              </a:rPr>
              <a:t>passe</a:t>
            </a:r>
            <a:r>
              <a:rPr lang="x-none" kern="1200" dirty="0">
                <a:solidFill>
                  <a:schemeClr val="tx1"/>
                </a:solidFill>
                <a:effectLst/>
              </a:rPr>
              <a:t> les plus </a:t>
            </a:r>
            <a:r>
              <a:rPr lang="x-none" kern="1200" dirty="0" err="1">
                <a:solidFill>
                  <a:schemeClr val="tx1"/>
                </a:solidFill>
                <a:effectLst/>
              </a:rPr>
              <a:t>utilisés</a:t>
            </a:r>
            <a:r>
              <a:rPr lang="x-none" kern="1200" dirty="0">
                <a:solidFill>
                  <a:schemeClr val="tx1"/>
                </a:solidFill>
                <a:effectLst/>
              </a:rPr>
              <a:t>.  Ce </a:t>
            </a:r>
            <a:r>
              <a:rPr lang="x-none" kern="1200" dirty="0" err="1">
                <a:solidFill>
                  <a:schemeClr val="tx1"/>
                </a:solidFill>
                <a:effectLst/>
              </a:rPr>
              <a:t>n’est</a:t>
            </a:r>
            <a:r>
              <a:rPr lang="x-none" kern="1200" dirty="0">
                <a:solidFill>
                  <a:schemeClr val="tx1"/>
                </a:solidFill>
                <a:effectLst/>
              </a:rPr>
              <a:t> pas </a:t>
            </a:r>
            <a:r>
              <a:rPr lang="x-none" kern="1200" dirty="0" err="1">
                <a:solidFill>
                  <a:schemeClr val="tx1"/>
                </a:solidFill>
                <a:effectLst/>
              </a:rPr>
              <a:t>une</a:t>
            </a:r>
            <a:r>
              <a:rPr lang="x-none" kern="1200" dirty="0">
                <a:solidFill>
                  <a:schemeClr val="tx1"/>
                </a:solidFill>
                <a:effectLst/>
              </a:rPr>
              <a:t> bonne idée, car </a:t>
            </a:r>
            <a:r>
              <a:rPr lang="x-none" kern="1200" dirty="0" err="1">
                <a:solidFill>
                  <a:schemeClr val="tx1"/>
                </a:solidFill>
                <a:effectLst/>
              </a:rPr>
              <a:t>il</a:t>
            </a:r>
            <a:r>
              <a:rPr lang="x-none" kern="1200" dirty="0">
                <a:solidFill>
                  <a:schemeClr val="tx1"/>
                </a:solidFill>
                <a:effectLst/>
              </a:rPr>
              <a:t> </a:t>
            </a:r>
            <a:r>
              <a:rPr lang="x-none" kern="1200" dirty="0" err="1">
                <a:solidFill>
                  <a:schemeClr val="tx1"/>
                </a:solidFill>
                <a:effectLst/>
              </a:rPr>
              <a:t>existe</a:t>
            </a:r>
            <a:r>
              <a:rPr lang="x-none" kern="1200" dirty="0">
                <a:solidFill>
                  <a:schemeClr val="tx1"/>
                </a:solidFill>
                <a:effectLst/>
              </a:rPr>
              <a:t> des programmes qui </a:t>
            </a:r>
            <a:r>
              <a:rPr lang="x-none" kern="1200" dirty="0" err="1">
                <a:solidFill>
                  <a:schemeClr val="tx1"/>
                </a:solidFill>
                <a:effectLst/>
              </a:rPr>
              <a:t>cassent</a:t>
            </a:r>
            <a:r>
              <a:rPr lang="x-none" kern="1200" dirty="0">
                <a:solidFill>
                  <a:schemeClr val="tx1"/>
                </a:solidFill>
                <a:effectLst/>
              </a:rPr>
              <a:t> </a:t>
            </a:r>
            <a:r>
              <a:rPr lang="x-none" kern="1200" dirty="0" err="1">
                <a:solidFill>
                  <a:schemeClr val="tx1"/>
                </a:solidFill>
                <a:effectLst/>
              </a:rPr>
              <a:t>automatiquement</a:t>
            </a:r>
            <a:r>
              <a:rPr lang="x-none" kern="1200" dirty="0">
                <a:solidFill>
                  <a:schemeClr val="tx1"/>
                </a:solidFill>
                <a:effectLst/>
              </a:rPr>
              <a:t> </a:t>
            </a:r>
            <a:r>
              <a:rPr lang="x-none" kern="1200" dirty="0" err="1">
                <a:solidFill>
                  <a:schemeClr val="tx1"/>
                </a:solidFill>
                <a:effectLst/>
              </a:rPr>
              <a:t>ces</a:t>
            </a:r>
            <a:r>
              <a:rPr lang="x-none" kern="1200" dirty="0">
                <a:solidFill>
                  <a:schemeClr val="tx1"/>
                </a:solidFill>
                <a:effectLst/>
              </a:rPr>
              <a:t> mots de </a:t>
            </a:r>
            <a:r>
              <a:rPr lang="x-none" kern="1200" dirty="0" err="1">
                <a:solidFill>
                  <a:schemeClr val="tx1"/>
                </a:solidFill>
                <a:effectLst/>
              </a:rPr>
              <a:t>passe</a:t>
            </a:r>
            <a:r>
              <a:rPr lang="x-none" kern="1200" dirty="0">
                <a:solidFill>
                  <a:schemeClr val="tx1"/>
                </a:solidFill>
                <a:effectLst/>
              </a:rPr>
              <a:t> </a:t>
            </a:r>
            <a:r>
              <a:rPr lang="x-none" kern="1200" dirty="0" err="1">
                <a:solidFill>
                  <a:schemeClr val="tx1"/>
                </a:solidFill>
                <a:effectLst/>
              </a:rPr>
              <a:t>ou</a:t>
            </a:r>
            <a:r>
              <a:rPr lang="x-none" kern="1200" dirty="0">
                <a:solidFill>
                  <a:schemeClr val="tx1"/>
                </a:solidFill>
                <a:effectLst/>
              </a:rPr>
              <a:t> qui </a:t>
            </a:r>
            <a:r>
              <a:rPr lang="x-none" kern="1200" dirty="0" err="1">
                <a:solidFill>
                  <a:schemeClr val="tx1"/>
                </a:solidFill>
                <a:effectLst/>
              </a:rPr>
              <a:t>testent</a:t>
            </a:r>
            <a:r>
              <a:rPr lang="x-none" kern="1200" dirty="0">
                <a:solidFill>
                  <a:schemeClr val="tx1"/>
                </a:solidFill>
                <a:effectLst/>
              </a:rPr>
              <a:t> </a:t>
            </a:r>
            <a:r>
              <a:rPr lang="x-none" kern="1200" dirty="0" err="1">
                <a:solidFill>
                  <a:schemeClr val="tx1"/>
                </a:solidFill>
                <a:effectLst/>
              </a:rPr>
              <a:t>toutes</a:t>
            </a:r>
            <a:r>
              <a:rPr lang="x-none" kern="1200" dirty="0">
                <a:solidFill>
                  <a:schemeClr val="tx1"/>
                </a:solidFill>
                <a:effectLst/>
              </a:rPr>
              <a:t> les </a:t>
            </a:r>
            <a:r>
              <a:rPr lang="x-none" kern="1200" dirty="0" err="1">
                <a:solidFill>
                  <a:schemeClr val="tx1"/>
                </a:solidFill>
                <a:effectLst/>
              </a:rPr>
              <a:t>combinaisons</a:t>
            </a:r>
            <a:r>
              <a:rPr lang="x-none" kern="1200" dirty="0">
                <a:solidFill>
                  <a:schemeClr val="tx1"/>
                </a:solidFill>
                <a:effectLst/>
              </a:rPr>
              <a:t> de </a:t>
            </a:r>
            <a:r>
              <a:rPr lang="x-none" kern="1200" dirty="0" err="1">
                <a:solidFill>
                  <a:schemeClr val="tx1"/>
                </a:solidFill>
                <a:effectLst/>
              </a:rPr>
              <a:t>caractères</a:t>
            </a:r>
            <a:r>
              <a:rPr lang="x-none" kern="1200" dirty="0">
                <a:solidFill>
                  <a:schemeClr val="tx1"/>
                </a:solidFill>
                <a:effectLst/>
              </a:rPr>
              <a:t> </a:t>
            </a:r>
            <a:r>
              <a:rPr lang="x-none" kern="1200" dirty="0" err="1">
                <a:solidFill>
                  <a:schemeClr val="tx1"/>
                </a:solidFill>
                <a:effectLst/>
              </a:rPr>
              <a:t>possibles</a:t>
            </a:r>
            <a:r>
              <a:rPr lang="x-none" kern="1200" dirty="0">
                <a:solidFill>
                  <a:schemeClr val="tx1"/>
                </a:solidFill>
                <a:effectLst/>
              </a:rPr>
              <a:t> à la </a:t>
            </a:r>
            <a:r>
              <a:rPr lang="x-none" kern="1200" dirty="0" err="1">
                <a:solidFill>
                  <a:schemeClr val="tx1"/>
                </a:solidFill>
                <a:effectLst/>
              </a:rPr>
              <a:t>vitesse</a:t>
            </a:r>
            <a:r>
              <a:rPr lang="x-none" kern="1200" dirty="0">
                <a:solidFill>
                  <a:schemeClr val="tx1"/>
                </a:solidFill>
                <a:effectLst/>
              </a:rPr>
              <a:t> de </a:t>
            </a:r>
            <a:r>
              <a:rPr lang="x-none" kern="1200" dirty="0" err="1">
                <a:solidFill>
                  <a:schemeClr val="tx1"/>
                </a:solidFill>
                <a:effectLst/>
              </a:rPr>
              <a:t>l’éclair</a:t>
            </a:r>
            <a:r>
              <a:rPr lang="x-none" kern="1200" dirty="0">
                <a:solidFill>
                  <a:schemeClr val="tx1"/>
                </a:solidFill>
                <a:effectLst/>
              </a:rPr>
              <a:t>.</a:t>
            </a:r>
          </a:p>
          <a:p>
            <a:endParaRPr lang="fr-FR"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5</a:t>
            </a:fld>
            <a:endParaRPr lang="en-GB">
              <a:solidFill>
                <a:prstClr val="black"/>
              </a:solidFill>
            </a:endParaRPr>
          </a:p>
        </p:txBody>
      </p:sp>
    </p:spTree>
    <p:extLst>
      <p:ext uri="{BB962C8B-B14F-4D97-AF65-F5344CB8AC3E}">
        <p14:creationId xmlns:p14="http://schemas.microsoft.com/office/powerpoint/2010/main" val="13737467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aseline="0" dirty="0"/>
              <a:t>Rendez-vous sur : </a:t>
            </a:r>
            <a:r>
              <a:rPr lang="en-US" u="sng" kern="1200" dirty="0">
                <a:solidFill>
                  <a:schemeClr val="tx1"/>
                </a:solidFill>
                <a:effectLst/>
                <a:hlinkClick r:id="rId3"/>
              </a:rPr>
              <a:t>https://www.grc.com/haystack.htm</a:t>
            </a:r>
            <a:r>
              <a:rPr lang="fr-FR" baseline="0" dirty="0"/>
              <a:t> </a:t>
            </a:r>
          </a:p>
          <a:p>
            <a:endParaRPr lang="fr-FR" baseline="0" dirty="0"/>
          </a:p>
          <a:p>
            <a:r>
              <a:rPr lang="fr-FR" baseline="0" dirty="0"/>
              <a:t>Dans ce </a:t>
            </a:r>
            <a:r>
              <a:rPr lang="fr-FR" b="1" baseline="0" dirty="0"/>
              <a:t>test (anonyme)</a:t>
            </a:r>
            <a:r>
              <a:rPr lang="fr-FR" baseline="0" dirty="0"/>
              <a:t>, vous ne devez pas communiquer votre mot de passe, évidemment !</a:t>
            </a:r>
          </a:p>
          <a:p>
            <a:endParaRPr lang="fr-FR" baseline="0" dirty="0"/>
          </a:p>
          <a:p>
            <a:r>
              <a:rPr lang="fr-FR" baseline="0" dirty="0"/>
              <a:t>Mais en répondant à </a:t>
            </a:r>
            <a:r>
              <a:rPr lang="fr-FR" b="1" baseline="0" dirty="0"/>
              <a:t>quelques questions</a:t>
            </a:r>
            <a:r>
              <a:rPr lang="fr-FR" baseline="0" dirty="0"/>
              <a:t>, vous saurez en combien de temps un hacker peut pirater votre mot de </a:t>
            </a:r>
            <a:r>
              <a:rPr lang="fr-FR" baseline="0" dirty="0" smtClean="0"/>
              <a:t>passe</a:t>
            </a:r>
            <a:r>
              <a:rPr lang="fr-FR" baseline="0" dirty="0"/>
              <a:t>. </a:t>
            </a:r>
          </a:p>
          <a:p>
            <a:pPr marL="171450" indent="-171450">
              <a:buFont typeface="Arial"/>
              <a:buChar char="•"/>
            </a:pPr>
            <a:r>
              <a:rPr lang="fr-FR" dirty="0"/>
              <a:t>Alors, en combien de temps ?</a:t>
            </a:r>
            <a:endParaRPr lang="fr-FR" baseline="0" dirty="0"/>
          </a:p>
          <a:p>
            <a:pPr marL="171450" marR="0" indent="-171450" algn="l" defTabSz="914400" rtl="0" eaLnBrk="0" fontAlgn="base" latinLnBrk="0" hangingPunct="0">
              <a:spcAft>
                <a:spcPct val="0"/>
              </a:spcAft>
              <a:buClrTx/>
              <a:buSzTx/>
              <a:buFont typeface="Arial"/>
              <a:buChar char="•"/>
              <a:tabLst/>
              <a:defRPr/>
            </a:pPr>
            <a:r>
              <a:rPr lang="fr-FR" baseline="0" dirty="0"/>
              <a:t>Défiez vos collègues : qui a le </a:t>
            </a:r>
            <a:r>
              <a:rPr lang="fr-FR" b="1" baseline="0" dirty="0"/>
              <a:t>mot de passe le plus compliqué </a:t>
            </a:r>
            <a:r>
              <a:rPr lang="fr-FR" baseline="0" dirty="0"/>
              <a:t>? </a:t>
            </a:r>
          </a:p>
          <a:p>
            <a:endParaRPr lang="fr-FR" baseline="0" dirty="0"/>
          </a:p>
          <a:p>
            <a:pPr marL="0" marR="0" indent="0" algn="l" defTabSz="914400" rtl="0" eaLnBrk="0" fontAlgn="base" latinLnBrk="0" hangingPunct="0">
              <a:spcAft>
                <a:spcPct val="0"/>
              </a:spcAft>
              <a:buClrTx/>
              <a:buSzTx/>
              <a:buFontTx/>
              <a:buNone/>
              <a:tabLst/>
              <a:defRPr/>
            </a:pPr>
            <a:r>
              <a:rPr lang="fr-FR" baseline="0" dirty="0"/>
              <a:t>Vous verrez qu’il n’est peut-être </a:t>
            </a:r>
            <a:r>
              <a:rPr lang="fr-FR" b="1" baseline="0" dirty="0"/>
              <a:t>pas si fort </a:t>
            </a:r>
            <a:r>
              <a:rPr lang="fr-FR" baseline="0" dirty="0"/>
              <a:t>que vous le pensez. Mais pas de panique, il est encore temps d’en changer…</a:t>
            </a:r>
          </a:p>
          <a:p>
            <a:endParaRPr lang="fr-FR" baseline="0" dirty="0"/>
          </a:p>
          <a:p>
            <a:pPr marL="0" marR="0" lvl="0" indent="0" algn="l" defTabSz="914400" rtl="0" eaLnBrk="0" fontAlgn="base" latinLnBrk="0" hangingPunct="0">
              <a:spcAft>
                <a:spcPct val="0"/>
              </a:spcAft>
              <a:buClrTx/>
              <a:buSzTx/>
              <a:buFontTx/>
              <a:buNone/>
              <a:tabLst/>
              <a:defRPr/>
            </a:pPr>
            <a:r>
              <a:rPr lang="x-none" kern="1200" dirty="0">
                <a:solidFill>
                  <a:schemeClr val="tx1"/>
                </a:solidFill>
                <a:effectLst/>
              </a:rPr>
              <a:t>Et bien </a:t>
            </a:r>
            <a:r>
              <a:rPr lang="x-none" kern="1200" dirty="0" err="1">
                <a:solidFill>
                  <a:schemeClr val="tx1"/>
                </a:solidFill>
                <a:effectLst/>
              </a:rPr>
              <a:t>entendu</a:t>
            </a:r>
            <a:r>
              <a:rPr lang="x-none" kern="1200" dirty="0">
                <a:solidFill>
                  <a:schemeClr val="tx1"/>
                </a:solidFill>
                <a:effectLst/>
              </a:rPr>
              <a:t>, ne </a:t>
            </a:r>
            <a:r>
              <a:rPr lang="x-none" kern="1200" dirty="0" err="1">
                <a:solidFill>
                  <a:schemeClr val="tx1"/>
                </a:solidFill>
                <a:effectLst/>
              </a:rPr>
              <a:t>communiquez</a:t>
            </a:r>
            <a:r>
              <a:rPr lang="x-none" kern="1200" dirty="0">
                <a:solidFill>
                  <a:schemeClr val="tx1"/>
                </a:solidFill>
                <a:effectLst/>
              </a:rPr>
              <a:t> JAMAIS </a:t>
            </a:r>
            <a:r>
              <a:rPr lang="x-none" kern="1200" dirty="0" err="1">
                <a:solidFill>
                  <a:schemeClr val="tx1"/>
                </a:solidFill>
                <a:effectLst/>
              </a:rPr>
              <a:t>vos</a:t>
            </a:r>
            <a:r>
              <a:rPr lang="x-none" kern="1200" dirty="0">
                <a:solidFill>
                  <a:schemeClr val="tx1"/>
                </a:solidFill>
                <a:effectLst/>
              </a:rPr>
              <a:t> mots de </a:t>
            </a:r>
            <a:r>
              <a:rPr lang="x-none" kern="1200" dirty="0" err="1">
                <a:solidFill>
                  <a:schemeClr val="tx1"/>
                </a:solidFill>
                <a:effectLst/>
              </a:rPr>
              <a:t>passe</a:t>
            </a:r>
            <a:r>
              <a:rPr lang="x-none" kern="1200" dirty="0">
                <a:solidFill>
                  <a:schemeClr val="tx1"/>
                </a:solidFill>
                <a:effectLst/>
              </a:rPr>
              <a:t>.</a:t>
            </a:r>
          </a:p>
          <a:p>
            <a:endParaRPr lang="fr-FR" baseline="0" dirty="0"/>
          </a:p>
          <a:p>
            <a:endParaRPr lang="fr-FR" baseline="0" dirty="0"/>
          </a:p>
          <a:p>
            <a:endParaRPr lang="fr-FR" baseline="0" dirty="0"/>
          </a:p>
          <a:p>
            <a:endParaRPr lang="fr-FR" baseline="0"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6</a:t>
            </a:fld>
            <a:endParaRPr lang="en-GB">
              <a:solidFill>
                <a:prstClr val="black"/>
              </a:solidFill>
            </a:endParaRPr>
          </a:p>
        </p:txBody>
      </p:sp>
    </p:spTree>
    <p:extLst>
      <p:ext uri="{BB962C8B-B14F-4D97-AF65-F5344CB8AC3E}">
        <p14:creationId xmlns:p14="http://schemas.microsoft.com/office/powerpoint/2010/main" val="18746599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dirty="0"/>
              <a:t>Renforcez</a:t>
            </a:r>
            <a:r>
              <a:rPr lang="fr-FR" b="1" baseline="0" dirty="0"/>
              <a:t> votre mot de passe </a:t>
            </a:r>
          </a:p>
          <a:p>
            <a:pPr marL="171450" indent="-171450">
              <a:buFont typeface="Arial"/>
              <a:buChar char="•"/>
            </a:pPr>
            <a:r>
              <a:rPr lang="fr-FR" dirty="0"/>
              <a:t>Composez un mot de passe long, entre </a:t>
            </a:r>
            <a:r>
              <a:rPr lang="fr-FR" b="1" dirty="0"/>
              <a:t>14 et 20 caractères</a:t>
            </a:r>
            <a:r>
              <a:rPr lang="fr-FR" dirty="0"/>
              <a:t>.</a:t>
            </a:r>
          </a:p>
          <a:p>
            <a:pPr marL="171450" indent="-171450">
              <a:buFont typeface="Arial"/>
              <a:buChar char="•"/>
            </a:pPr>
            <a:r>
              <a:rPr lang="fr-FR" dirty="0"/>
              <a:t>Préférez des </a:t>
            </a:r>
            <a:r>
              <a:rPr lang="fr-FR" b="1" dirty="0"/>
              <a:t>phrases de passe</a:t>
            </a:r>
            <a:r>
              <a:rPr lang="fr-FR" dirty="0"/>
              <a:t>, faciles à retenir et plus sûres. </a:t>
            </a:r>
          </a:p>
          <a:p>
            <a:pPr marL="171450" indent="-171450">
              <a:buFont typeface="Arial"/>
              <a:buChar char="•"/>
            </a:pPr>
            <a:r>
              <a:rPr lang="fr-FR" dirty="0"/>
              <a:t>Conservez les </a:t>
            </a:r>
            <a:r>
              <a:rPr lang="fr-FR" b="1" dirty="0"/>
              <a:t>espaces</a:t>
            </a:r>
            <a:r>
              <a:rPr lang="fr-FR" dirty="0"/>
              <a:t> pour simplifier la frappe.</a:t>
            </a:r>
          </a:p>
          <a:p>
            <a:pPr marL="171450" indent="-171450">
              <a:buFont typeface="Arial"/>
              <a:buChar char="•"/>
            </a:pPr>
            <a:r>
              <a:rPr lang="fr-FR" dirty="0"/>
              <a:t>Utilisez des </a:t>
            </a:r>
            <a:r>
              <a:rPr lang="fr-FR" b="1" dirty="0"/>
              <a:t>majuscules et minuscules</a:t>
            </a:r>
            <a:r>
              <a:rPr lang="fr-FR" dirty="0"/>
              <a:t>.</a:t>
            </a:r>
          </a:p>
          <a:p>
            <a:pPr marL="171450" indent="-171450">
              <a:buFont typeface="Arial"/>
              <a:buChar char="•"/>
            </a:pPr>
            <a:r>
              <a:rPr lang="fr-FR" dirty="0"/>
              <a:t>Ajoutez des </a:t>
            </a:r>
            <a:r>
              <a:rPr lang="fr-FR" b="1" dirty="0"/>
              <a:t>chiffres et symboles</a:t>
            </a:r>
            <a:r>
              <a:rPr lang="fr-FR" dirty="0"/>
              <a:t>.</a:t>
            </a:r>
          </a:p>
          <a:p>
            <a:pPr marL="171450" indent="-171450">
              <a:buFont typeface="Arial"/>
              <a:buChar char="•"/>
            </a:pPr>
            <a:endParaRPr lang="fr-FR" dirty="0"/>
          </a:p>
          <a:p>
            <a:r>
              <a:rPr lang="x-none" b="1" kern="1200" dirty="0">
                <a:solidFill>
                  <a:schemeClr val="tx1"/>
                </a:solidFill>
                <a:effectLst/>
              </a:rPr>
              <a:t>Un mot de </a:t>
            </a:r>
            <a:r>
              <a:rPr lang="x-none" b="1" kern="1200" dirty="0" err="1">
                <a:solidFill>
                  <a:schemeClr val="tx1"/>
                </a:solidFill>
                <a:effectLst/>
              </a:rPr>
              <a:t>passe</a:t>
            </a:r>
            <a:r>
              <a:rPr lang="x-none" b="1" kern="1200" dirty="0">
                <a:solidFill>
                  <a:schemeClr val="tx1"/>
                </a:solidFill>
                <a:effectLst/>
              </a:rPr>
              <a:t> fort ne </a:t>
            </a:r>
            <a:r>
              <a:rPr lang="x-none" b="1" kern="1200" dirty="0" err="1">
                <a:solidFill>
                  <a:schemeClr val="tx1"/>
                </a:solidFill>
                <a:effectLst/>
              </a:rPr>
              <a:t>doit</a:t>
            </a:r>
            <a:r>
              <a:rPr lang="x-none" b="1" kern="1200" dirty="0">
                <a:solidFill>
                  <a:schemeClr val="tx1"/>
                </a:solidFill>
                <a:effectLst/>
              </a:rPr>
              <a:t> pas </a:t>
            </a:r>
            <a:r>
              <a:rPr lang="x-none" b="1" kern="1200" dirty="0" err="1">
                <a:solidFill>
                  <a:schemeClr val="tx1"/>
                </a:solidFill>
                <a:effectLst/>
              </a:rPr>
              <a:t>nécessairement</a:t>
            </a:r>
            <a:r>
              <a:rPr lang="x-none" b="1" kern="1200" dirty="0">
                <a:solidFill>
                  <a:schemeClr val="tx1"/>
                </a:solidFill>
                <a:effectLst/>
              </a:rPr>
              <a:t> </a:t>
            </a:r>
            <a:r>
              <a:rPr lang="x-none" b="1" kern="1200" dirty="0" err="1">
                <a:solidFill>
                  <a:schemeClr val="tx1"/>
                </a:solidFill>
                <a:effectLst/>
              </a:rPr>
              <a:t>être</a:t>
            </a:r>
            <a:r>
              <a:rPr lang="x-none" b="1" kern="1200" dirty="0">
                <a:solidFill>
                  <a:schemeClr val="tx1"/>
                </a:solidFill>
                <a:effectLst/>
              </a:rPr>
              <a:t> </a:t>
            </a:r>
            <a:r>
              <a:rPr lang="x-none" b="1" kern="1200" dirty="0" err="1">
                <a:solidFill>
                  <a:schemeClr val="tx1"/>
                </a:solidFill>
                <a:effectLst/>
              </a:rPr>
              <a:t>complexe</a:t>
            </a:r>
            <a:endParaRPr lang="x-none" kern="1200" dirty="0">
              <a:solidFill>
                <a:schemeClr val="tx1"/>
              </a:solidFill>
              <a:effectLst/>
            </a:endParaRPr>
          </a:p>
          <a:p>
            <a:r>
              <a:rPr lang="x-none" kern="1200" dirty="0">
                <a:solidFill>
                  <a:schemeClr val="tx1"/>
                </a:solidFill>
                <a:effectLst/>
              </a:rPr>
              <a:t>Une idée </a:t>
            </a:r>
            <a:r>
              <a:rPr lang="x-none" kern="1200" dirty="0" err="1">
                <a:solidFill>
                  <a:schemeClr val="tx1"/>
                </a:solidFill>
                <a:effectLst/>
              </a:rPr>
              <a:t>fausse</a:t>
            </a:r>
            <a:r>
              <a:rPr lang="x-none" kern="1200" dirty="0">
                <a:solidFill>
                  <a:schemeClr val="tx1"/>
                </a:solidFill>
                <a:effectLst/>
              </a:rPr>
              <a:t> </a:t>
            </a:r>
            <a:r>
              <a:rPr lang="x-none" kern="1200" dirty="0" err="1">
                <a:solidFill>
                  <a:schemeClr val="tx1"/>
                </a:solidFill>
                <a:effectLst/>
              </a:rPr>
              <a:t>répandue</a:t>
            </a:r>
            <a:r>
              <a:rPr lang="x-none" kern="1200" dirty="0">
                <a:solidFill>
                  <a:schemeClr val="tx1"/>
                </a:solidFill>
                <a:effectLst/>
              </a:rPr>
              <a:t> </a:t>
            </a:r>
            <a:r>
              <a:rPr lang="x-none" kern="1200" dirty="0" err="1">
                <a:solidFill>
                  <a:schemeClr val="tx1"/>
                </a:solidFill>
                <a:effectLst/>
              </a:rPr>
              <a:t>est</a:t>
            </a:r>
            <a:r>
              <a:rPr lang="x-none" kern="1200" dirty="0">
                <a:solidFill>
                  <a:schemeClr val="tx1"/>
                </a:solidFill>
                <a:effectLst/>
              </a:rPr>
              <a:t> </a:t>
            </a:r>
            <a:r>
              <a:rPr lang="x-none" kern="1200" dirty="0" err="1">
                <a:solidFill>
                  <a:schemeClr val="tx1"/>
                </a:solidFill>
                <a:effectLst/>
              </a:rPr>
              <a:t>qu’un</a:t>
            </a:r>
            <a:r>
              <a:rPr lang="x-none" kern="1200" dirty="0">
                <a:solidFill>
                  <a:schemeClr val="tx1"/>
                </a:solidFill>
                <a:effectLst/>
              </a:rPr>
              <a:t> mot de </a:t>
            </a:r>
            <a:r>
              <a:rPr lang="x-none" kern="1200" dirty="0" err="1">
                <a:solidFill>
                  <a:schemeClr val="tx1"/>
                </a:solidFill>
                <a:effectLst/>
              </a:rPr>
              <a:t>passe</a:t>
            </a:r>
            <a:r>
              <a:rPr lang="x-none" kern="1200" dirty="0">
                <a:solidFill>
                  <a:schemeClr val="tx1"/>
                </a:solidFill>
                <a:effectLst/>
              </a:rPr>
              <a:t> fort </a:t>
            </a:r>
            <a:r>
              <a:rPr lang="x-none" kern="1200" dirty="0" err="1">
                <a:solidFill>
                  <a:schemeClr val="tx1"/>
                </a:solidFill>
                <a:effectLst/>
              </a:rPr>
              <a:t>doit</a:t>
            </a:r>
            <a:r>
              <a:rPr lang="x-none" kern="1200" dirty="0">
                <a:solidFill>
                  <a:schemeClr val="tx1"/>
                </a:solidFill>
                <a:effectLst/>
              </a:rPr>
              <a:t> </a:t>
            </a:r>
            <a:r>
              <a:rPr lang="x-none" kern="1200" dirty="0" err="1">
                <a:solidFill>
                  <a:schemeClr val="tx1"/>
                </a:solidFill>
                <a:effectLst/>
              </a:rPr>
              <a:t>être</a:t>
            </a:r>
            <a:r>
              <a:rPr lang="x-none" kern="1200" dirty="0">
                <a:solidFill>
                  <a:schemeClr val="tx1"/>
                </a:solidFill>
                <a:effectLst/>
              </a:rPr>
              <a:t> </a:t>
            </a:r>
            <a:r>
              <a:rPr lang="x-none" kern="1200" dirty="0" err="1">
                <a:solidFill>
                  <a:schemeClr val="tx1"/>
                </a:solidFill>
                <a:effectLst/>
              </a:rPr>
              <a:t>aussi</a:t>
            </a:r>
            <a:r>
              <a:rPr lang="x-none" kern="1200" dirty="0">
                <a:solidFill>
                  <a:schemeClr val="tx1"/>
                </a:solidFill>
                <a:effectLst/>
              </a:rPr>
              <a:t> </a:t>
            </a:r>
            <a:r>
              <a:rPr lang="x-none" kern="1200" dirty="0" err="1">
                <a:solidFill>
                  <a:schemeClr val="tx1"/>
                </a:solidFill>
                <a:effectLst/>
              </a:rPr>
              <a:t>complexe</a:t>
            </a:r>
            <a:r>
              <a:rPr lang="x-none" kern="1200" dirty="0">
                <a:solidFill>
                  <a:schemeClr val="tx1"/>
                </a:solidFill>
                <a:effectLst/>
              </a:rPr>
              <a:t> que possible. </a:t>
            </a:r>
            <a:r>
              <a:rPr lang="x-none" kern="1200" dirty="0" err="1">
                <a:solidFill>
                  <a:schemeClr val="tx1"/>
                </a:solidFill>
                <a:effectLst/>
              </a:rPr>
              <a:t>Ces</a:t>
            </a:r>
            <a:r>
              <a:rPr lang="x-none" kern="1200" dirty="0">
                <a:solidFill>
                  <a:schemeClr val="tx1"/>
                </a:solidFill>
                <a:effectLst/>
              </a:rPr>
              <a:t> mots de </a:t>
            </a:r>
            <a:r>
              <a:rPr lang="x-none" kern="1200" dirty="0" err="1">
                <a:solidFill>
                  <a:schemeClr val="tx1"/>
                </a:solidFill>
                <a:effectLst/>
              </a:rPr>
              <a:t>passe</a:t>
            </a:r>
            <a:r>
              <a:rPr lang="x-none" kern="1200" dirty="0">
                <a:solidFill>
                  <a:schemeClr val="tx1"/>
                </a:solidFill>
                <a:effectLst/>
              </a:rPr>
              <a:t> </a:t>
            </a:r>
            <a:r>
              <a:rPr lang="x-none" kern="1200" dirty="0" err="1">
                <a:solidFill>
                  <a:schemeClr val="tx1"/>
                </a:solidFill>
                <a:effectLst/>
              </a:rPr>
              <a:t>sont</a:t>
            </a:r>
            <a:r>
              <a:rPr lang="x-none" kern="1200" dirty="0">
                <a:solidFill>
                  <a:schemeClr val="tx1"/>
                </a:solidFill>
                <a:effectLst/>
              </a:rPr>
              <a:t> </a:t>
            </a:r>
            <a:r>
              <a:rPr lang="x-none" kern="1200" dirty="0" err="1">
                <a:solidFill>
                  <a:schemeClr val="tx1"/>
                </a:solidFill>
                <a:effectLst/>
              </a:rPr>
              <a:t>difficiles</a:t>
            </a:r>
            <a:r>
              <a:rPr lang="x-none" kern="1200" dirty="0">
                <a:solidFill>
                  <a:schemeClr val="tx1"/>
                </a:solidFill>
                <a:effectLst/>
              </a:rPr>
              <a:t> à </a:t>
            </a:r>
            <a:r>
              <a:rPr lang="x-none" kern="1200" dirty="0" err="1">
                <a:solidFill>
                  <a:schemeClr val="tx1"/>
                </a:solidFill>
                <a:effectLst/>
              </a:rPr>
              <a:t>retenir</a:t>
            </a:r>
            <a:r>
              <a:rPr lang="x-none" kern="1200" dirty="0">
                <a:solidFill>
                  <a:schemeClr val="tx1"/>
                </a:solidFill>
                <a:effectLst/>
              </a:rPr>
              <a:t>, </a:t>
            </a:r>
            <a:r>
              <a:rPr lang="x-none" kern="1200" dirty="0" err="1">
                <a:solidFill>
                  <a:schemeClr val="tx1"/>
                </a:solidFill>
                <a:effectLst/>
              </a:rPr>
              <a:t>difficiles</a:t>
            </a:r>
            <a:r>
              <a:rPr lang="x-none" kern="1200" dirty="0">
                <a:solidFill>
                  <a:schemeClr val="tx1"/>
                </a:solidFill>
                <a:effectLst/>
              </a:rPr>
              <a:t> à taper et avec les </a:t>
            </a:r>
            <a:r>
              <a:rPr lang="x-none" kern="1200" dirty="0" err="1">
                <a:solidFill>
                  <a:schemeClr val="tx1"/>
                </a:solidFill>
                <a:effectLst/>
              </a:rPr>
              <a:t>ordinateurs</a:t>
            </a:r>
            <a:r>
              <a:rPr lang="x-none" kern="1200" dirty="0">
                <a:solidFill>
                  <a:schemeClr val="tx1"/>
                </a:solidFill>
                <a:effectLst/>
              </a:rPr>
              <a:t> </a:t>
            </a:r>
            <a:r>
              <a:rPr lang="x-none" kern="1200" dirty="0" err="1">
                <a:solidFill>
                  <a:schemeClr val="tx1"/>
                </a:solidFill>
                <a:effectLst/>
              </a:rPr>
              <a:t>superpuissants</a:t>
            </a:r>
            <a:r>
              <a:rPr lang="x-none" kern="1200" dirty="0">
                <a:solidFill>
                  <a:schemeClr val="tx1"/>
                </a:solidFill>
                <a:effectLst/>
              </a:rPr>
              <a:t> </a:t>
            </a:r>
            <a:r>
              <a:rPr lang="x-none" kern="1200" dirty="0" err="1">
                <a:solidFill>
                  <a:schemeClr val="tx1"/>
                </a:solidFill>
                <a:effectLst/>
              </a:rPr>
              <a:t>d’aujourd’hui</a:t>
            </a:r>
            <a:r>
              <a:rPr lang="x-none" kern="1200" dirty="0">
                <a:solidFill>
                  <a:schemeClr val="tx1"/>
                </a:solidFill>
                <a:effectLst/>
              </a:rPr>
              <a:t>, un </a:t>
            </a:r>
            <a:r>
              <a:rPr lang="x-none" kern="1200" dirty="0" err="1">
                <a:solidFill>
                  <a:schemeClr val="tx1"/>
                </a:solidFill>
                <a:effectLst/>
              </a:rPr>
              <a:t>assaillant</a:t>
            </a:r>
            <a:r>
              <a:rPr lang="x-none" kern="1200" dirty="0">
                <a:solidFill>
                  <a:schemeClr val="tx1"/>
                </a:solidFill>
                <a:effectLst/>
              </a:rPr>
              <a:t> </a:t>
            </a:r>
            <a:r>
              <a:rPr lang="x-none" kern="1200" dirty="0" err="1">
                <a:solidFill>
                  <a:schemeClr val="tx1"/>
                </a:solidFill>
                <a:effectLst/>
              </a:rPr>
              <a:t>peut</a:t>
            </a:r>
            <a:r>
              <a:rPr lang="x-none" kern="1200" dirty="0">
                <a:solidFill>
                  <a:schemeClr val="tx1"/>
                </a:solidFill>
                <a:effectLst/>
              </a:rPr>
              <a:t> </a:t>
            </a:r>
            <a:r>
              <a:rPr lang="x-none" kern="1200" dirty="0" err="1">
                <a:solidFill>
                  <a:schemeClr val="tx1"/>
                </a:solidFill>
                <a:effectLst/>
              </a:rPr>
              <a:t>facilement</a:t>
            </a:r>
            <a:r>
              <a:rPr lang="x-none" kern="1200" dirty="0">
                <a:solidFill>
                  <a:schemeClr val="tx1"/>
                </a:solidFill>
                <a:effectLst/>
              </a:rPr>
              <a:t> les </a:t>
            </a:r>
            <a:r>
              <a:rPr lang="x-none" kern="1200" dirty="0" err="1">
                <a:solidFill>
                  <a:schemeClr val="tx1"/>
                </a:solidFill>
                <a:effectLst/>
              </a:rPr>
              <a:t>casser</a:t>
            </a:r>
            <a:r>
              <a:rPr lang="x-none" kern="1200" dirty="0">
                <a:solidFill>
                  <a:schemeClr val="tx1"/>
                </a:solidFill>
                <a:effectLst/>
              </a:rPr>
              <a:t>.  La </a:t>
            </a:r>
            <a:r>
              <a:rPr lang="x-none" kern="1200" dirty="0" err="1">
                <a:solidFill>
                  <a:schemeClr val="tx1"/>
                </a:solidFill>
                <a:effectLst/>
              </a:rPr>
              <a:t>clé</a:t>
            </a:r>
            <a:r>
              <a:rPr lang="x-none" kern="1200" dirty="0">
                <a:solidFill>
                  <a:schemeClr val="tx1"/>
                </a:solidFill>
                <a:effectLst/>
              </a:rPr>
              <a:t> d’un mot de </a:t>
            </a:r>
            <a:r>
              <a:rPr lang="x-none" kern="1200" dirty="0" err="1">
                <a:solidFill>
                  <a:schemeClr val="tx1"/>
                </a:solidFill>
                <a:effectLst/>
              </a:rPr>
              <a:t>passe</a:t>
            </a:r>
            <a:r>
              <a:rPr lang="x-none" kern="1200" dirty="0">
                <a:solidFill>
                  <a:schemeClr val="tx1"/>
                </a:solidFill>
                <a:effectLst/>
              </a:rPr>
              <a:t> fort </a:t>
            </a:r>
            <a:r>
              <a:rPr lang="x-none" kern="1200" dirty="0" err="1">
                <a:solidFill>
                  <a:schemeClr val="tx1"/>
                </a:solidFill>
                <a:effectLst/>
              </a:rPr>
              <a:t>réside</a:t>
            </a:r>
            <a:r>
              <a:rPr lang="x-none" kern="1200" dirty="0">
                <a:solidFill>
                  <a:schemeClr val="tx1"/>
                </a:solidFill>
                <a:effectLst/>
              </a:rPr>
              <a:t> dans </a:t>
            </a:r>
            <a:r>
              <a:rPr lang="x-none" kern="1200" dirty="0" err="1">
                <a:solidFill>
                  <a:schemeClr val="tx1"/>
                </a:solidFill>
                <a:effectLst/>
              </a:rPr>
              <a:t>sa</a:t>
            </a:r>
            <a:r>
              <a:rPr lang="x-none" kern="1200" dirty="0">
                <a:solidFill>
                  <a:schemeClr val="tx1"/>
                </a:solidFill>
                <a:effectLst/>
              </a:rPr>
              <a:t> </a:t>
            </a:r>
            <a:r>
              <a:rPr lang="x-none" b="1" kern="1200" dirty="0">
                <a:solidFill>
                  <a:schemeClr val="tx1"/>
                </a:solidFill>
                <a:effectLst/>
              </a:rPr>
              <a:t>longueur</a:t>
            </a:r>
            <a:r>
              <a:rPr lang="x-none" kern="1200" dirty="0">
                <a:solidFill>
                  <a:schemeClr val="tx1"/>
                </a:solidFill>
                <a:effectLst/>
              </a:rPr>
              <a:t> : </a:t>
            </a:r>
            <a:r>
              <a:rPr lang="x-none" b="1" kern="1200" dirty="0">
                <a:solidFill>
                  <a:schemeClr val="tx1"/>
                </a:solidFill>
                <a:effectLst/>
              </a:rPr>
              <a:t>plus </a:t>
            </a:r>
            <a:r>
              <a:rPr lang="x-none" b="1" kern="1200" dirty="0" err="1">
                <a:solidFill>
                  <a:schemeClr val="tx1"/>
                </a:solidFill>
                <a:effectLst/>
              </a:rPr>
              <a:t>il</a:t>
            </a:r>
            <a:r>
              <a:rPr lang="x-none" b="1" kern="1200" dirty="0">
                <a:solidFill>
                  <a:schemeClr val="tx1"/>
                </a:solidFill>
                <a:effectLst/>
              </a:rPr>
              <a:t> y a de </a:t>
            </a:r>
            <a:r>
              <a:rPr lang="x-none" b="1" kern="1200" dirty="0" err="1">
                <a:solidFill>
                  <a:schemeClr val="tx1"/>
                </a:solidFill>
                <a:effectLst/>
              </a:rPr>
              <a:t>caractères</a:t>
            </a:r>
            <a:r>
              <a:rPr lang="x-none" b="1" kern="1200" dirty="0">
                <a:solidFill>
                  <a:schemeClr val="tx1"/>
                </a:solidFill>
                <a:effectLst/>
              </a:rPr>
              <a:t>, </a:t>
            </a:r>
            <a:r>
              <a:rPr lang="x-none" b="1" kern="1200" dirty="0" err="1">
                <a:solidFill>
                  <a:schemeClr val="tx1"/>
                </a:solidFill>
                <a:effectLst/>
              </a:rPr>
              <a:t>mieux</a:t>
            </a:r>
            <a:r>
              <a:rPr lang="x-none" b="1" kern="1200" dirty="0">
                <a:solidFill>
                  <a:schemeClr val="tx1"/>
                </a:solidFill>
                <a:effectLst/>
              </a:rPr>
              <a:t> </a:t>
            </a:r>
            <a:r>
              <a:rPr lang="x-none" b="1" kern="1200" dirty="0" err="1">
                <a:solidFill>
                  <a:schemeClr val="tx1"/>
                </a:solidFill>
                <a:effectLst/>
              </a:rPr>
              <a:t>c’est</a:t>
            </a:r>
            <a:r>
              <a:rPr lang="x-none" b="1" kern="1200" dirty="0">
                <a:solidFill>
                  <a:schemeClr val="tx1"/>
                </a:solidFill>
                <a:effectLst/>
              </a:rPr>
              <a:t>.</a:t>
            </a:r>
            <a:r>
              <a:rPr lang="x-none" kern="1200" dirty="0">
                <a:solidFill>
                  <a:schemeClr val="tx1"/>
                </a:solidFill>
                <a:effectLst/>
              </a:rPr>
              <a:t> </a:t>
            </a:r>
            <a:r>
              <a:rPr lang="x-none" kern="1200" dirty="0" err="1">
                <a:solidFill>
                  <a:schemeClr val="tx1"/>
                </a:solidFill>
                <a:effectLst/>
              </a:rPr>
              <a:t>Ces</a:t>
            </a:r>
            <a:r>
              <a:rPr lang="x-none" kern="1200" dirty="0">
                <a:solidFill>
                  <a:schemeClr val="tx1"/>
                </a:solidFill>
                <a:effectLst/>
              </a:rPr>
              <a:t> mots de </a:t>
            </a:r>
            <a:r>
              <a:rPr lang="x-none" kern="1200" dirty="0" err="1">
                <a:solidFill>
                  <a:schemeClr val="tx1"/>
                </a:solidFill>
                <a:effectLst/>
              </a:rPr>
              <a:t>passe</a:t>
            </a:r>
            <a:r>
              <a:rPr lang="x-none" kern="1200" dirty="0">
                <a:solidFill>
                  <a:schemeClr val="tx1"/>
                </a:solidFill>
                <a:effectLst/>
              </a:rPr>
              <a:t> </a:t>
            </a:r>
            <a:r>
              <a:rPr lang="x-none" kern="1200" dirty="0" err="1">
                <a:solidFill>
                  <a:schemeClr val="tx1"/>
                </a:solidFill>
                <a:effectLst/>
              </a:rPr>
              <a:t>sont</a:t>
            </a:r>
            <a:r>
              <a:rPr lang="x-none" kern="1200" dirty="0">
                <a:solidFill>
                  <a:schemeClr val="tx1"/>
                </a:solidFill>
                <a:effectLst/>
              </a:rPr>
              <a:t> </a:t>
            </a:r>
            <a:r>
              <a:rPr lang="x-none" kern="1200" dirty="0" err="1">
                <a:solidFill>
                  <a:schemeClr val="tx1"/>
                </a:solidFill>
                <a:effectLst/>
              </a:rPr>
              <a:t>appelés</a:t>
            </a:r>
            <a:r>
              <a:rPr lang="x-none" kern="1200" dirty="0">
                <a:solidFill>
                  <a:schemeClr val="tx1"/>
                </a:solidFill>
                <a:effectLst/>
              </a:rPr>
              <a:t> des phrases </a:t>
            </a:r>
            <a:r>
              <a:rPr lang="x-none" kern="1200" dirty="0" err="1">
                <a:solidFill>
                  <a:schemeClr val="tx1"/>
                </a:solidFill>
                <a:effectLst/>
              </a:rPr>
              <a:t>secrètes</a:t>
            </a:r>
            <a:r>
              <a:rPr lang="x-none" kern="1200" dirty="0">
                <a:solidFill>
                  <a:schemeClr val="tx1"/>
                </a:solidFill>
                <a:effectLst/>
              </a:rPr>
              <a:t> (passphrases), car </a:t>
            </a:r>
            <a:r>
              <a:rPr lang="x-none" kern="1200" dirty="0" err="1">
                <a:solidFill>
                  <a:schemeClr val="tx1"/>
                </a:solidFill>
                <a:effectLst/>
              </a:rPr>
              <a:t>ils</a:t>
            </a:r>
            <a:r>
              <a:rPr lang="x-none" kern="1200" dirty="0">
                <a:solidFill>
                  <a:schemeClr val="tx1"/>
                </a:solidFill>
                <a:effectLst/>
              </a:rPr>
              <a:t> consistent </a:t>
            </a:r>
            <a:r>
              <a:rPr lang="x-none" kern="1200" dirty="0" err="1">
                <a:solidFill>
                  <a:schemeClr val="tx1"/>
                </a:solidFill>
                <a:effectLst/>
              </a:rPr>
              <a:t>en</a:t>
            </a:r>
            <a:r>
              <a:rPr lang="x-none" kern="1200" dirty="0">
                <a:solidFill>
                  <a:schemeClr val="tx1"/>
                </a:solidFill>
                <a:effectLst/>
              </a:rPr>
              <a:t> </a:t>
            </a:r>
            <a:r>
              <a:rPr lang="x-none" kern="1200" dirty="0" err="1">
                <a:solidFill>
                  <a:schemeClr val="tx1"/>
                </a:solidFill>
                <a:effectLst/>
              </a:rPr>
              <a:t>une</a:t>
            </a:r>
            <a:r>
              <a:rPr lang="x-none" kern="1200" dirty="0">
                <a:solidFill>
                  <a:schemeClr val="tx1"/>
                </a:solidFill>
                <a:effectLst/>
              </a:rPr>
              <a:t> </a:t>
            </a:r>
            <a:r>
              <a:rPr lang="x-none" kern="1200" dirty="0" err="1">
                <a:solidFill>
                  <a:schemeClr val="tx1"/>
                </a:solidFill>
                <a:effectLst/>
              </a:rPr>
              <a:t>courte</a:t>
            </a:r>
            <a:r>
              <a:rPr lang="x-none" kern="1200" dirty="0">
                <a:solidFill>
                  <a:schemeClr val="tx1"/>
                </a:solidFill>
                <a:effectLst/>
              </a:rPr>
              <a:t> phrase </a:t>
            </a:r>
            <a:r>
              <a:rPr lang="x-none" kern="1200" dirty="0" err="1">
                <a:solidFill>
                  <a:schemeClr val="tx1"/>
                </a:solidFill>
                <a:effectLst/>
              </a:rPr>
              <a:t>ou</a:t>
            </a:r>
            <a:r>
              <a:rPr lang="x-none" kern="1200" dirty="0">
                <a:solidFill>
                  <a:schemeClr val="tx1"/>
                </a:solidFill>
                <a:effectLst/>
              </a:rPr>
              <a:t> </a:t>
            </a:r>
            <a:r>
              <a:rPr lang="x-none" kern="1200" dirty="0" err="1">
                <a:solidFill>
                  <a:schemeClr val="tx1"/>
                </a:solidFill>
                <a:effectLst/>
              </a:rPr>
              <a:t>en</a:t>
            </a:r>
            <a:r>
              <a:rPr lang="x-none" kern="1200" dirty="0">
                <a:solidFill>
                  <a:schemeClr val="tx1"/>
                </a:solidFill>
                <a:effectLst/>
              </a:rPr>
              <a:t> </a:t>
            </a:r>
            <a:r>
              <a:rPr lang="x-none" kern="1200" dirty="0" err="1">
                <a:solidFill>
                  <a:schemeClr val="tx1"/>
                </a:solidFill>
                <a:effectLst/>
              </a:rPr>
              <a:t>une</a:t>
            </a:r>
            <a:r>
              <a:rPr lang="x-none" kern="1200" dirty="0">
                <a:solidFill>
                  <a:schemeClr val="tx1"/>
                </a:solidFill>
                <a:effectLst/>
              </a:rPr>
              <a:t> </a:t>
            </a:r>
            <a:r>
              <a:rPr lang="x-none" kern="1200" dirty="0" err="1">
                <a:solidFill>
                  <a:schemeClr val="tx1"/>
                </a:solidFill>
                <a:effectLst/>
              </a:rPr>
              <a:t>série</a:t>
            </a:r>
            <a:r>
              <a:rPr lang="x-none" kern="1200" dirty="0">
                <a:solidFill>
                  <a:schemeClr val="tx1"/>
                </a:solidFill>
                <a:effectLst/>
              </a:rPr>
              <a:t> de mots </a:t>
            </a:r>
            <a:r>
              <a:rPr lang="x-none" kern="1200" dirty="0" err="1">
                <a:solidFill>
                  <a:schemeClr val="tx1"/>
                </a:solidFill>
                <a:effectLst/>
              </a:rPr>
              <a:t>aléatoires</a:t>
            </a:r>
            <a:r>
              <a:rPr lang="x-none" kern="1200" dirty="0">
                <a:solidFill>
                  <a:schemeClr val="tx1"/>
                </a:solidFill>
                <a:effectLst/>
              </a:rPr>
              <a:t>. Par </a:t>
            </a:r>
            <a:r>
              <a:rPr lang="x-none" kern="1200" dirty="0" err="1">
                <a:solidFill>
                  <a:schemeClr val="tx1"/>
                </a:solidFill>
                <a:effectLst/>
              </a:rPr>
              <a:t>exemple</a:t>
            </a:r>
            <a:r>
              <a:rPr lang="x-none" kern="1200" dirty="0">
                <a:solidFill>
                  <a:schemeClr val="tx1"/>
                </a:solidFill>
                <a:effectLst/>
              </a:rPr>
              <a:t>: « </a:t>
            </a:r>
            <a:r>
              <a:rPr lang="x-none" kern="1200" dirty="0" err="1">
                <a:solidFill>
                  <a:schemeClr val="tx1"/>
                </a:solidFill>
                <a:effectLst/>
              </a:rPr>
              <a:t>heure</a:t>
            </a:r>
            <a:r>
              <a:rPr lang="x-none" kern="1200" dirty="0">
                <a:solidFill>
                  <a:schemeClr val="tx1"/>
                </a:solidFill>
                <a:effectLst/>
              </a:rPr>
              <a:t> de </a:t>
            </a:r>
            <a:r>
              <a:rPr lang="x-none" kern="1200" dirty="0" err="1">
                <a:solidFill>
                  <a:schemeClr val="tx1"/>
                </a:solidFill>
                <a:effectLst/>
              </a:rPr>
              <a:t>boire</a:t>
            </a:r>
            <a:r>
              <a:rPr lang="x-none" kern="1200" dirty="0">
                <a:solidFill>
                  <a:schemeClr val="tx1"/>
                </a:solidFill>
                <a:effectLst/>
              </a:rPr>
              <a:t> un petit café ! » </a:t>
            </a:r>
            <a:r>
              <a:rPr lang="x-none" kern="1200" dirty="0" err="1">
                <a:solidFill>
                  <a:schemeClr val="tx1"/>
                </a:solidFill>
                <a:effectLst/>
              </a:rPr>
              <a:t>ou</a:t>
            </a:r>
            <a:r>
              <a:rPr lang="x-none" kern="1200" dirty="0">
                <a:solidFill>
                  <a:schemeClr val="tx1"/>
                </a:solidFill>
                <a:effectLst/>
              </a:rPr>
              <a:t> « un-escargot-lent-</a:t>
            </a:r>
            <a:r>
              <a:rPr lang="x-none" kern="1200" dirty="0" err="1">
                <a:solidFill>
                  <a:schemeClr val="tx1"/>
                </a:solidFill>
                <a:effectLst/>
              </a:rPr>
              <a:t>rampe</a:t>
            </a:r>
            <a:r>
              <a:rPr lang="x-none" kern="1200" dirty="0">
                <a:solidFill>
                  <a:schemeClr val="tx1"/>
                </a:solidFill>
                <a:effectLst/>
              </a:rPr>
              <a:t>-sur-la-</a:t>
            </a:r>
            <a:r>
              <a:rPr lang="x-none" kern="1200" dirty="0" err="1">
                <a:solidFill>
                  <a:schemeClr val="tx1"/>
                </a:solidFill>
                <a:effectLst/>
              </a:rPr>
              <a:t>vitre</a:t>
            </a:r>
            <a:r>
              <a:rPr lang="x-none" kern="1200" dirty="0">
                <a:solidFill>
                  <a:schemeClr val="tx1"/>
                </a:solidFill>
                <a:effectLst/>
              </a:rPr>
              <a:t> ». </a:t>
            </a:r>
            <a:r>
              <a:rPr lang="x-none" kern="1200" dirty="0" err="1">
                <a:solidFill>
                  <a:schemeClr val="tx1"/>
                </a:solidFill>
                <a:effectLst/>
              </a:rPr>
              <a:t>Ces</a:t>
            </a:r>
            <a:r>
              <a:rPr lang="x-none" kern="1200" dirty="0">
                <a:solidFill>
                  <a:schemeClr val="tx1"/>
                </a:solidFill>
                <a:effectLst/>
              </a:rPr>
              <a:t> deux mots de </a:t>
            </a:r>
            <a:r>
              <a:rPr lang="x-none" kern="1200" dirty="0" err="1">
                <a:solidFill>
                  <a:schemeClr val="tx1"/>
                </a:solidFill>
                <a:effectLst/>
              </a:rPr>
              <a:t>passe</a:t>
            </a:r>
            <a:r>
              <a:rPr lang="x-none" kern="1200" dirty="0">
                <a:solidFill>
                  <a:schemeClr val="tx1"/>
                </a:solidFill>
                <a:effectLst/>
              </a:rPr>
              <a:t> </a:t>
            </a:r>
            <a:r>
              <a:rPr lang="x-none" kern="1200" dirty="0" err="1">
                <a:solidFill>
                  <a:schemeClr val="tx1"/>
                </a:solidFill>
                <a:effectLst/>
              </a:rPr>
              <a:t>ont</a:t>
            </a:r>
            <a:r>
              <a:rPr lang="x-none" kern="1200" dirty="0">
                <a:solidFill>
                  <a:schemeClr val="tx1"/>
                </a:solidFill>
                <a:effectLst/>
              </a:rPr>
              <a:t> plus de </a:t>
            </a:r>
            <a:r>
              <a:rPr lang="x-none" kern="1200" dirty="0" err="1">
                <a:solidFill>
                  <a:schemeClr val="tx1"/>
                </a:solidFill>
                <a:effectLst/>
              </a:rPr>
              <a:t>douze</a:t>
            </a:r>
            <a:r>
              <a:rPr lang="x-none" kern="1200" dirty="0">
                <a:solidFill>
                  <a:schemeClr val="tx1"/>
                </a:solidFill>
                <a:effectLst/>
              </a:rPr>
              <a:t> </a:t>
            </a:r>
            <a:r>
              <a:rPr lang="x-none" kern="1200" dirty="0" err="1">
                <a:solidFill>
                  <a:schemeClr val="tx1"/>
                </a:solidFill>
                <a:effectLst/>
              </a:rPr>
              <a:t>signes</a:t>
            </a:r>
            <a:r>
              <a:rPr lang="x-none" kern="1200" dirty="0">
                <a:solidFill>
                  <a:schemeClr val="tx1"/>
                </a:solidFill>
                <a:effectLst/>
              </a:rPr>
              <a:t> et </a:t>
            </a:r>
            <a:r>
              <a:rPr lang="x-none" kern="1200" dirty="0" err="1">
                <a:solidFill>
                  <a:schemeClr val="tx1"/>
                </a:solidFill>
                <a:effectLst/>
              </a:rPr>
              <a:t>sont</a:t>
            </a:r>
            <a:r>
              <a:rPr lang="x-none" kern="1200" dirty="0">
                <a:solidFill>
                  <a:schemeClr val="tx1"/>
                </a:solidFill>
                <a:effectLst/>
              </a:rPr>
              <a:t> </a:t>
            </a:r>
            <a:r>
              <a:rPr lang="x-none" kern="1200" dirty="0" err="1">
                <a:solidFill>
                  <a:schemeClr val="tx1"/>
                </a:solidFill>
                <a:effectLst/>
              </a:rPr>
              <a:t>faciles</a:t>
            </a:r>
            <a:r>
              <a:rPr lang="x-none" kern="1200" dirty="0">
                <a:solidFill>
                  <a:schemeClr val="tx1"/>
                </a:solidFill>
                <a:effectLst/>
              </a:rPr>
              <a:t> à </a:t>
            </a:r>
            <a:r>
              <a:rPr lang="x-none" kern="1200" dirty="0" err="1">
                <a:solidFill>
                  <a:schemeClr val="tx1"/>
                </a:solidFill>
                <a:effectLst/>
              </a:rPr>
              <a:t>retenir</a:t>
            </a:r>
            <a:r>
              <a:rPr lang="x-none" kern="1200" dirty="0">
                <a:solidFill>
                  <a:schemeClr val="tx1"/>
                </a:solidFill>
                <a:effectLst/>
              </a:rPr>
              <a:t> et simples à taper tout </a:t>
            </a:r>
            <a:r>
              <a:rPr lang="x-none" kern="1200" dirty="0" err="1">
                <a:solidFill>
                  <a:schemeClr val="tx1"/>
                </a:solidFill>
                <a:effectLst/>
              </a:rPr>
              <a:t>en</a:t>
            </a:r>
            <a:r>
              <a:rPr lang="x-none" kern="1200" dirty="0">
                <a:solidFill>
                  <a:schemeClr val="tx1"/>
                </a:solidFill>
                <a:effectLst/>
              </a:rPr>
              <a:t> </a:t>
            </a:r>
            <a:r>
              <a:rPr lang="x-none" kern="1200" dirty="0" err="1">
                <a:solidFill>
                  <a:schemeClr val="tx1"/>
                </a:solidFill>
                <a:effectLst/>
              </a:rPr>
              <a:t>étant</a:t>
            </a:r>
            <a:r>
              <a:rPr lang="x-none" kern="1200" dirty="0">
                <a:solidFill>
                  <a:schemeClr val="tx1"/>
                </a:solidFill>
                <a:effectLst/>
              </a:rPr>
              <a:t> </a:t>
            </a:r>
            <a:r>
              <a:rPr lang="x-none" kern="1200" dirty="0" err="1">
                <a:solidFill>
                  <a:schemeClr val="tx1"/>
                </a:solidFill>
                <a:effectLst/>
              </a:rPr>
              <a:t>difficiles</a:t>
            </a:r>
            <a:r>
              <a:rPr lang="x-none" kern="1200" dirty="0">
                <a:solidFill>
                  <a:schemeClr val="tx1"/>
                </a:solidFill>
                <a:effectLst/>
              </a:rPr>
              <a:t> à </a:t>
            </a:r>
            <a:r>
              <a:rPr lang="x-none" kern="1200" dirty="0" err="1">
                <a:solidFill>
                  <a:schemeClr val="tx1"/>
                </a:solidFill>
                <a:effectLst/>
              </a:rPr>
              <a:t>casser</a:t>
            </a:r>
            <a:r>
              <a:rPr lang="x-none" kern="1200" dirty="0">
                <a:solidFill>
                  <a:schemeClr val="tx1"/>
                </a:solidFill>
                <a:effectLst/>
              </a:rPr>
              <a:t>. </a:t>
            </a:r>
          </a:p>
          <a:p>
            <a:r>
              <a:rPr lang="x-none" kern="1200" dirty="0">
                <a:solidFill>
                  <a:schemeClr val="tx1"/>
                </a:solidFill>
                <a:effectLst/>
              </a:rPr>
              <a:t>Et si l’on vous demande d’inclure des symboles, des chiffres ou des majuscules dans votre mot de passe, vous pouvez facilement en insérer dans la phrase. </a:t>
            </a:r>
            <a:br>
              <a:rPr lang="x-none" kern="1200" dirty="0">
                <a:solidFill>
                  <a:schemeClr val="tx1"/>
                </a:solidFill>
                <a:effectLst/>
              </a:rPr>
            </a:br>
            <a:r>
              <a:rPr lang="x-none" kern="1200" dirty="0">
                <a:solidFill>
                  <a:schemeClr val="tx1"/>
                </a:solidFill>
                <a:effectLst/>
              </a:rPr>
              <a:t/>
            </a:r>
            <a:br>
              <a:rPr lang="x-none" kern="1200" dirty="0">
                <a:solidFill>
                  <a:schemeClr val="tx1"/>
                </a:solidFill>
                <a:effectLst/>
              </a:rPr>
            </a:br>
            <a:r>
              <a:rPr lang="nl-BE" kern="1200" dirty="0" smtClean="0">
                <a:solidFill>
                  <a:schemeClr val="tx1"/>
                </a:solidFill>
                <a:effectLst/>
              </a:rPr>
              <a:t>S</a:t>
            </a:r>
            <a:r>
              <a:rPr lang="x-none" kern="1200" dirty="0" smtClean="0">
                <a:solidFill>
                  <a:schemeClr val="tx1"/>
                </a:solidFill>
                <a:effectLst/>
              </a:rPr>
              <a:t>i </a:t>
            </a:r>
            <a:r>
              <a:rPr lang="x-none" kern="1200" dirty="0">
                <a:solidFill>
                  <a:schemeClr val="tx1"/>
                </a:solidFill>
                <a:effectLst/>
              </a:rPr>
              <a:t>vous ne pouvez pas utiliser minimum 14 caractères, suivez toujours « l’ancienne » norme qui recommande au moins une majuscule, une minuscule, un chiffre et un caractère spécial.</a:t>
            </a:r>
          </a:p>
          <a:p>
            <a:endParaRPr lang="nl-BE" kern="1200" dirty="0">
              <a:solidFill>
                <a:schemeClr val="tx1"/>
              </a:solidFill>
              <a:effectLst/>
            </a:endParaRPr>
          </a:p>
          <a:p>
            <a:r>
              <a:rPr lang="x-none" kern="1200" dirty="0">
                <a:solidFill>
                  <a:schemeClr val="tx1"/>
                </a:solidFill>
                <a:effectLst/>
              </a:rPr>
              <a:t>Malheureusement, les mots de passe les plus utilisés sont toujours 123456, 123456789, qwerty, password ou 11111 (UK Cybersurvey, 2019). </a:t>
            </a:r>
            <a:endParaRPr lang="nl-BE" kern="1200" dirty="0" smtClean="0">
              <a:solidFill>
                <a:schemeClr val="tx1"/>
              </a:solidFill>
              <a:effectLst/>
            </a:endParaRPr>
          </a:p>
          <a:p>
            <a:endParaRPr lang="nl-BE" kern="1200" dirty="0" smtClean="0">
              <a:solidFill>
                <a:schemeClr val="tx1"/>
              </a:solidFill>
              <a:effectLst/>
            </a:endParaRPr>
          </a:p>
          <a:p>
            <a:r>
              <a:rPr lang="nl-BE" kern="1200" dirty="0" smtClean="0">
                <a:solidFill>
                  <a:schemeClr val="tx1"/>
                </a:solidFill>
                <a:effectLst/>
              </a:rPr>
              <a:t>Cette vidéo sympa de Psybersafe (« Longer is Stronger ») résume bien les choses :</a:t>
            </a:r>
          </a:p>
          <a:p>
            <a:r>
              <a:rPr lang="en-US" dirty="0" smtClean="0">
                <a:hlinkClick r:id="rId3"/>
              </a:rPr>
              <a:t>https://vimeo.com/426500246/</a:t>
            </a:r>
            <a:r>
              <a:rPr lang="en-US" dirty="0" smtClean="0">
                <a:hlinkClick r:id="rId3"/>
              </a:rPr>
              <a:t>a76c9905ab</a:t>
            </a:r>
            <a:r>
              <a:rPr lang="en-US" dirty="0" smtClean="0"/>
              <a:t> </a:t>
            </a:r>
            <a:endParaRPr lang="fr-FR"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7</a:t>
            </a:fld>
            <a:endParaRPr lang="en-GB">
              <a:solidFill>
                <a:prstClr val="black"/>
              </a:solidFill>
            </a:endParaRPr>
          </a:p>
        </p:txBody>
      </p:sp>
    </p:spTree>
    <p:extLst>
      <p:ext uri="{BB962C8B-B14F-4D97-AF65-F5344CB8AC3E}">
        <p14:creationId xmlns:p14="http://schemas.microsoft.com/office/powerpoint/2010/main" val="263205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406863" y="4783139"/>
            <a:ext cx="6041296" cy="4659311"/>
          </a:xfrm>
        </p:spPr>
        <p:txBody>
          <a:bodyPr numCol="2" spcCol="72000">
            <a:noAutofit/>
          </a:bodyPr>
          <a:lstStyle/>
          <a:p>
            <a:r>
              <a:rPr lang="fr-FR" sz="750" b="1" dirty="0">
                <a:latin typeface="Calibri"/>
                <a:cs typeface="Calibri"/>
              </a:rPr>
              <a:t>Adoptez les bon réflexes contre le piratage de mot de </a:t>
            </a:r>
            <a:r>
              <a:rPr lang="fr-FR" sz="750" b="1" dirty="0" smtClean="0">
                <a:latin typeface="Calibri"/>
                <a:cs typeface="Calibri"/>
              </a:rPr>
              <a:t>passe</a:t>
            </a:r>
            <a:endParaRPr lang="fr-FR" sz="750" dirty="0">
              <a:latin typeface="Calibri"/>
              <a:cs typeface="Calibri"/>
            </a:endParaRPr>
          </a:p>
          <a:p>
            <a:pPr marL="171450" indent="-171450">
              <a:buFont typeface="Arial"/>
              <a:buChar char="•"/>
            </a:pPr>
            <a:r>
              <a:rPr lang="fr-FR" sz="750" dirty="0">
                <a:latin typeface="Calibri"/>
                <a:cs typeface="Calibri"/>
              </a:rPr>
              <a:t>Différenciez vos mots de passe </a:t>
            </a:r>
            <a:r>
              <a:rPr lang="fr-FR" sz="750" b="1" dirty="0">
                <a:latin typeface="Calibri"/>
                <a:cs typeface="Calibri"/>
              </a:rPr>
              <a:t>professionnels et privés</a:t>
            </a:r>
            <a:r>
              <a:rPr lang="fr-FR" sz="750" dirty="0" smtClean="0">
                <a:latin typeface="Calibri"/>
                <a:cs typeface="Calibri"/>
              </a:rPr>
              <a:t>.</a:t>
            </a:r>
            <a:endParaRPr lang="fr-FR" sz="750" dirty="0">
              <a:latin typeface="Calibri"/>
              <a:cs typeface="Calibri"/>
            </a:endParaRPr>
          </a:p>
          <a:p>
            <a:pPr marL="171450" indent="-171450">
              <a:buFont typeface="Arial"/>
              <a:buChar char="•"/>
            </a:pPr>
            <a:r>
              <a:rPr lang="fr-FR" sz="750" dirty="0">
                <a:latin typeface="Calibri"/>
                <a:cs typeface="Calibri"/>
              </a:rPr>
              <a:t>Préférez la </a:t>
            </a:r>
            <a:r>
              <a:rPr lang="fr-FR" sz="750" b="1" dirty="0">
                <a:latin typeface="Calibri"/>
                <a:cs typeface="Calibri"/>
              </a:rPr>
              <a:t>double authentification</a:t>
            </a:r>
            <a:r>
              <a:rPr lang="fr-FR" sz="750" dirty="0">
                <a:latin typeface="Calibri"/>
                <a:cs typeface="Calibri"/>
              </a:rPr>
              <a:t>, avec un code SMS</a:t>
            </a:r>
            <a:r>
              <a:rPr lang="fr-FR" sz="750" dirty="0" smtClean="0">
                <a:latin typeface="Calibri"/>
                <a:cs typeface="Calibri"/>
              </a:rPr>
              <a:t>.</a:t>
            </a:r>
            <a:endParaRPr lang="fr-FR" sz="750" dirty="0">
              <a:latin typeface="Calibri"/>
              <a:cs typeface="Calibri"/>
            </a:endParaRPr>
          </a:p>
          <a:p>
            <a:pPr marL="171450" indent="-171450">
              <a:buFont typeface="Arial"/>
              <a:buChar char="•"/>
            </a:pPr>
            <a:r>
              <a:rPr lang="x-none" sz="750" kern="1200" dirty="0" err="1">
                <a:solidFill>
                  <a:schemeClr val="tx1"/>
                </a:solidFill>
                <a:effectLst/>
                <a:latin typeface="Calibri"/>
                <a:cs typeface="Calibri"/>
              </a:rPr>
              <a:t>Veillez</a:t>
            </a:r>
            <a:r>
              <a:rPr lang="x-none" sz="750" kern="1200" dirty="0">
                <a:solidFill>
                  <a:schemeClr val="tx1"/>
                </a:solidFill>
                <a:effectLst/>
                <a:latin typeface="Calibri"/>
                <a:cs typeface="Calibri"/>
              </a:rPr>
              <a:t> à utiliser des </a:t>
            </a:r>
            <a:r>
              <a:rPr lang="x-none" sz="750" b="1" kern="1200" dirty="0">
                <a:solidFill>
                  <a:schemeClr val="tx1"/>
                </a:solidFill>
                <a:effectLst/>
                <a:latin typeface="Calibri"/>
                <a:cs typeface="Calibri"/>
              </a:rPr>
              <a:t>mots de </a:t>
            </a:r>
            <a:r>
              <a:rPr lang="x-none" sz="750" b="1" kern="1200" dirty="0" err="1">
                <a:solidFill>
                  <a:schemeClr val="tx1"/>
                </a:solidFill>
                <a:effectLst/>
                <a:latin typeface="Calibri"/>
                <a:cs typeface="Calibri"/>
              </a:rPr>
              <a:t>passe</a:t>
            </a:r>
            <a:r>
              <a:rPr lang="x-none" sz="750" b="1" kern="1200" dirty="0">
                <a:solidFill>
                  <a:schemeClr val="tx1"/>
                </a:solidFill>
                <a:effectLst/>
                <a:latin typeface="Calibri"/>
                <a:cs typeface="Calibri"/>
              </a:rPr>
              <a:t> </a:t>
            </a:r>
            <a:r>
              <a:rPr lang="x-none" sz="750" b="1" kern="1200" dirty="0" err="1">
                <a:solidFill>
                  <a:schemeClr val="tx1"/>
                </a:solidFill>
                <a:effectLst/>
                <a:latin typeface="Calibri"/>
                <a:cs typeface="Calibri"/>
              </a:rPr>
              <a:t>différents</a:t>
            </a:r>
            <a:r>
              <a:rPr lang="x-none" sz="750" b="1" kern="1200" dirty="0">
                <a:solidFill>
                  <a:schemeClr val="tx1"/>
                </a:solidFill>
                <a:effectLst/>
                <a:latin typeface="Calibri"/>
                <a:cs typeface="Calibri"/>
              </a:rPr>
              <a:t> par application/</a:t>
            </a:r>
            <a:r>
              <a:rPr lang="x-none" sz="750" b="1" kern="1200" dirty="0" err="1">
                <a:solidFill>
                  <a:schemeClr val="tx1"/>
                </a:solidFill>
                <a:effectLst/>
                <a:latin typeface="Calibri"/>
                <a:cs typeface="Calibri"/>
              </a:rPr>
              <a:t>compte</a:t>
            </a:r>
            <a:r>
              <a:rPr lang="x-none" sz="750" kern="1200" dirty="0">
                <a:solidFill>
                  <a:schemeClr val="tx1"/>
                </a:solidFill>
                <a:effectLst/>
                <a:latin typeface="Calibri"/>
                <a:cs typeface="Calibri"/>
              </a:rPr>
              <a:t> : à </a:t>
            </a:r>
            <a:r>
              <a:rPr lang="x-none" sz="750" kern="1200" dirty="0" err="1">
                <a:solidFill>
                  <a:schemeClr val="tx1"/>
                </a:solidFill>
                <a:effectLst/>
                <a:latin typeface="Calibri"/>
                <a:cs typeface="Calibri"/>
              </a:rPr>
              <a:t>chaque</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compte</a:t>
            </a:r>
            <a:r>
              <a:rPr lang="x-none" sz="750" kern="1200" dirty="0">
                <a:solidFill>
                  <a:schemeClr val="tx1"/>
                </a:solidFill>
                <a:effectLst/>
                <a:latin typeface="Calibri"/>
                <a:cs typeface="Calibri"/>
              </a:rPr>
              <a:t> son mot de </a:t>
            </a:r>
            <a:r>
              <a:rPr lang="x-none" sz="750" kern="1200" dirty="0" err="1">
                <a:solidFill>
                  <a:schemeClr val="tx1"/>
                </a:solidFill>
                <a:effectLst/>
                <a:latin typeface="Calibri"/>
                <a:cs typeface="Calibri"/>
              </a:rPr>
              <a:t>passe</a:t>
            </a:r>
            <a:r>
              <a:rPr lang="x-none" sz="750" kern="1200" dirty="0">
                <a:solidFill>
                  <a:schemeClr val="tx1"/>
                </a:solidFill>
                <a:effectLst/>
                <a:latin typeface="Calibri"/>
                <a:cs typeface="Calibri"/>
              </a:rPr>
              <a:t>. Souvent, les cybercriminels essaieront un mot de passe volé auprès d’un </a:t>
            </a:r>
            <a:r>
              <a:rPr lang="x-none" sz="750" kern="1200" dirty="0" smtClean="0">
                <a:solidFill>
                  <a:schemeClr val="tx1"/>
                </a:solidFill>
                <a:effectLst/>
                <a:latin typeface="Calibri"/>
                <a:cs typeface="Calibri"/>
              </a:rPr>
              <a:t>Les </a:t>
            </a:r>
            <a:r>
              <a:rPr lang="x-none" sz="750" dirty="0">
                <a:latin typeface="Calibri"/>
                <a:cs typeface="Calibri"/>
              </a:rPr>
              <a:t>anmaximum de services en ligne différents. Si vous utilisez des mots de passe différents pour chaque compte et que l’un d’entre eux est compromis, vos autres comptes seront encore en sécurité</a:t>
            </a:r>
            <a:r>
              <a:rPr lang="nl-BE" sz="750" dirty="0">
                <a:latin typeface="Calibri"/>
                <a:cs typeface="Calibri"/>
              </a:rPr>
              <a:t>.</a:t>
            </a:r>
          </a:p>
          <a:p>
            <a:pPr marL="171450" indent="-171450">
              <a:buFont typeface="Arial"/>
              <a:buChar char="•"/>
            </a:pPr>
            <a:r>
              <a:rPr lang="x-none" sz="750" dirty="0">
                <a:latin typeface="Calibri"/>
                <a:cs typeface="Calibri"/>
              </a:rPr>
              <a:t>Privilégiez un </a:t>
            </a:r>
            <a:r>
              <a:rPr lang="x-none" sz="750" b="1" dirty="0">
                <a:latin typeface="Calibri"/>
                <a:cs typeface="Calibri"/>
              </a:rPr>
              <a:t>système de double contrôle</a:t>
            </a:r>
            <a:r>
              <a:rPr lang="x-none" sz="750" dirty="0">
                <a:latin typeface="Calibri"/>
                <a:cs typeface="Calibri"/>
              </a:rPr>
              <a:t>, par exemple en combinant un mot de passe avec un code par SMS (il s’agit alor d’une </a:t>
            </a:r>
            <a:r>
              <a:rPr lang="x-none" sz="750" b="1" dirty="0">
                <a:latin typeface="Calibri"/>
                <a:cs typeface="Calibri"/>
              </a:rPr>
              <a:t>authentification à deux facteurs ou multifacteur</a:t>
            </a:r>
            <a:r>
              <a:rPr lang="x-none" sz="750" dirty="0">
                <a:latin typeface="Calibri"/>
                <a:cs typeface="Calibri"/>
              </a:rPr>
              <a:t> : voir ci-dessous). </a:t>
            </a:r>
            <a:endParaRPr lang="nl-BE" sz="750" dirty="0">
              <a:latin typeface="Calibri"/>
              <a:cs typeface="Calibri"/>
            </a:endParaRPr>
          </a:p>
          <a:p>
            <a:pPr marL="171450" indent="-171450">
              <a:buFont typeface="Arial"/>
              <a:buChar char="•"/>
            </a:pPr>
            <a:r>
              <a:rPr lang="x-none" sz="750" dirty="0">
                <a:latin typeface="Calibri"/>
                <a:cs typeface="Calibri"/>
              </a:rPr>
              <a:t>Pour les applications et les comptes importants, rendez votre mot de passe encore plus long/complexe et appliquez une méthode de double vérification (2FA). </a:t>
            </a:r>
            <a:endParaRPr lang="nl-BE" sz="750" dirty="0">
              <a:latin typeface="Calibri"/>
              <a:cs typeface="Calibri"/>
            </a:endParaRPr>
          </a:p>
          <a:p>
            <a:pPr marL="171450" indent="-171450">
              <a:buFont typeface="Arial"/>
              <a:buChar char="•"/>
            </a:pPr>
            <a:r>
              <a:rPr lang="x-none" sz="750" b="1" dirty="0">
                <a:latin typeface="Calibri"/>
                <a:cs typeface="Calibri"/>
              </a:rPr>
              <a:t>Changez de mot de passe au moins une fois par an</a:t>
            </a:r>
            <a:r>
              <a:rPr lang="x-none" sz="750" dirty="0">
                <a:latin typeface="Calibri"/>
                <a:cs typeface="Calibri"/>
              </a:rPr>
              <a:t>. Ne réutilisez pas d’anciens mots de passe ou de parties de mots de passe. Par exemple, ne changez pas « Lecavaliermontesurlecheval2016 » en « Lecavaliermontesurlecheval2017 ».</a:t>
            </a:r>
            <a:endParaRPr lang="nl-BE" sz="750" dirty="0">
              <a:latin typeface="Calibri"/>
              <a:cs typeface="Calibri"/>
            </a:endParaRPr>
          </a:p>
          <a:p>
            <a:pPr marL="171450" indent="-171450">
              <a:buFont typeface="Arial"/>
              <a:buChar char="•"/>
            </a:pPr>
            <a:r>
              <a:rPr lang="fr-FR" sz="750" dirty="0">
                <a:latin typeface="Calibri"/>
                <a:cs typeface="Calibri"/>
              </a:rPr>
              <a:t>Ne sauvegardez pas votre mot de passe dans votre </a:t>
            </a:r>
            <a:r>
              <a:rPr lang="fr-FR" sz="750" b="1" dirty="0">
                <a:latin typeface="Calibri"/>
                <a:cs typeface="Calibri"/>
              </a:rPr>
              <a:t>navigateur, un fichier</a:t>
            </a:r>
            <a:endParaRPr lang="fr-FR" sz="750" dirty="0">
              <a:latin typeface="Calibri"/>
              <a:cs typeface="Calibri"/>
            </a:endParaRPr>
          </a:p>
          <a:p>
            <a:pPr marL="171450" indent="-171450">
              <a:buFont typeface="Arial"/>
              <a:buChar char="•"/>
            </a:pPr>
            <a:r>
              <a:rPr lang="fr-FR" sz="750" dirty="0">
                <a:latin typeface="Calibri"/>
                <a:cs typeface="Calibri"/>
              </a:rPr>
              <a:t>Ne communiquez pas votre </a:t>
            </a:r>
            <a:r>
              <a:rPr lang="fr-FR" sz="750" b="1" dirty="0">
                <a:latin typeface="Calibri"/>
                <a:cs typeface="Calibri"/>
              </a:rPr>
              <a:t>mot de passe à des tiers</a:t>
            </a:r>
            <a:r>
              <a:rPr lang="fr-FR" sz="750" dirty="0">
                <a:latin typeface="Calibri"/>
                <a:cs typeface="Calibri"/>
              </a:rPr>
              <a:t>.</a:t>
            </a:r>
          </a:p>
          <a:p>
            <a:pPr marL="171450" indent="-171450">
              <a:buFont typeface="Arial"/>
              <a:buChar char="•"/>
            </a:pPr>
            <a:r>
              <a:rPr lang="nl-BE" sz="750" dirty="0">
                <a:latin typeface="Calibri"/>
                <a:cs typeface="Calibri"/>
              </a:rPr>
              <a:t>Utilisez un</a:t>
            </a:r>
            <a:r>
              <a:rPr lang="nl-BE" sz="750" b="1" dirty="0">
                <a:latin typeface="Calibri"/>
                <a:cs typeface="Calibri"/>
              </a:rPr>
              <a:t> ‘password manager’ </a:t>
            </a:r>
            <a:r>
              <a:rPr lang="nl-BE" sz="750" dirty="0">
                <a:latin typeface="Calibri"/>
                <a:cs typeface="Calibri"/>
              </a:rPr>
              <a:t>une application qui gère vos mots de passe (il faut juste mémoriser un seul mot de passe, celui qui donne accès au password manager). Exemples: </a:t>
            </a:r>
            <a:r>
              <a:rPr lang="nl-BE" sz="750" b="1" dirty="0">
                <a:latin typeface="Calibri"/>
                <a:cs typeface="Calibri"/>
              </a:rPr>
              <a:t> </a:t>
            </a:r>
            <a:r>
              <a:rPr lang="nl-NL" sz="750" dirty="0" err="1">
                <a:latin typeface="Calibri"/>
                <a:cs typeface="Calibri"/>
              </a:rPr>
              <a:t>LastPass</a:t>
            </a:r>
            <a:r>
              <a:rPr lang="nl-NL" sz="750" dirty="0">
                <a:latin typeface="Calibri"/>
                <a:cs typeface="Calibri"/>
              </a:rPr>
              <a:t>, </a:t>
            </a:r>
            <a:r>
              <a:rPr lang="nl-NL" sz="750" dirty="0" err="1">
                <a:latin typeface="Calibri"/>
                <a:cs typeface="Calibri"/>
              </a:rPr>
              <a:t>OnePass</a:t>
            </a:r>
            <a:r>
              <a:rPr lang="nl-NL" sz="750" dirty="0">
                <a:latin typeface="Calibri"/>
                <a:cs typeface="Calibri"/>
              </a:rPr>
              <a:t>, </a:t>
            </a:r>
            <a:r>
              <a:rPr lang="nl-NL" sz="750" dirty="0" err="1">
                <a:latin typeface="Calibri"/>
                <a:cs typeface="Calibri"/>
              </a:rPr>
              <a:t>Dashlane</a:t>
            </a:r>
            <a:r>
              <a:rPr lang="nl-NL" sz="750" dirty="0">
                <a:latin typeface="Calibri"/>
                <a:cs typeface="Calibri"/>
              </a:rPr>
              <a:t>, </a:t>
            </a:r>
            <a:r>
              <a:rPr lang="nl-NL" sz="750" dirty="0" err="1">
                <a:latin typeface="Calibri"/>
                <a:cs typeface="Calibri"/>
              </a:rPr>
              <a:t>Keepass</a:t>
            </a:r>
            <a:endParaRPr lang="x-none" sz="750" dirty="0">
              <a:latin typeface="Calibri"/>
              <a:cs typeface="Calibri"/>
            </a:endParaRPr>
          </a:p>
          <a:p>
            <a:endParaRPr lang="nl-BE" sz="750" i="1" dirty="0">
              <a:latin typeface="Calibri"/>
              <a:cs typeface="Calibri"/>
            </a:endParaRPr>
          </a:p>
          <a:p>
            <a:r>
              <a:rPr lang="nl-BE" sz="750" i="1" dirty="0">
                <a:latin typeface="Calibri"/>
                <a:cs typeface="Calibri"/>
              </a:rPr>
              <a:t>Source</a:t>
            </a:r>
            <a:r>
              <a:rPr lang="x-none" sz="750" dirty="0">
                <a:latin typeface="Calibri"/>
                <a:cs typeface="Calibri"/>
              </a:rPr>
              <a:t> </a:t>
            </a:r>
            <a:r>
              <a:rPr lang="x-none" sz="750" i="1" dirty="0">
                <a:latin typeface="Calibri"/>
                <a:cs typeface="Calibri"/>
              </a:rPr>
              <a:t>: Vrije Universiteit Brussel</a:t>
            </a:r>
            <a:endParaRPr lang="x-none" sz="750" dirty="0">
              <a:latin typeface="Calibri"/>
              <a:cs typeface="Calibri"/>
            </a:endParaRPr>
          </a:p>
          <a:p>
            <a:r>
              <a:rPr lang="x-none" sz="750" dirty="0">
                <a:latin typeface="Calibri"/>
                <a:cs typeface="Calibri"/>
              </a:rPr>
              <a:t>L’authentification multifacteur (MFA) est une méthode d’authentification qui impose à l’utilisateur de parcourir au moins deux étapes (facteurs) pour accéder à un compte ou à un service. </a:t>
            </a:r>
          </a:p>
          <a:p>
            <a:r>
              <a:rPr lang="x-none" sz="750" dirty="0">
                <a:latin typeface="Calibri"/>
                <a:cs typeface="Calibri"/>
              </a:rPr>
              <a:t> </a:t>
            </a:r>
          </a:p>
          <a:p>
            <a:r>
              <a:rPr lang="x-none" sz="750" dirty="0">
                <a:latin typeface="Calibri"/>
                <a:cs typeface="Calibri"/>
              </a:rPr>
              <a:t>Voici les facteurs habituels :</a:t>
            </a:r>
          </a:p>
          <a:p>
            <a:r>
              <a:rPr lang="x-none" sz="750" dirty="0">
                <a:latin typeface="Calibri"/>
                <a:cs typeface="Calibri"/>
              </a:rPr>
              <a:t>1. Quelque chose que vous savez : c’est le facteur le plus connu, un nom d’utilisateur et un mot de passe.</a:t>
            </a:r>
          </a:p>
          <a:p>
            <a:r>
              <a:rPr lang="x-none" sz="750" dirty="0">
                <a:latin typeface="Calibri"/>
                <a:cs typeface="Calibri"/>
              </a:rPr>
              <a:t>2. Quelque chose que vous êtes : ce sont toutes les données biométriques, comme une empreinte digitale, la reconnaissance faciale ou un scan rétinien.</a:t>
            </a:r>
          </a:p>
          <a:p>
            <a:r>
              <a:rPr lang="x-none" sz="750" dirty="0">
                <a:latin typeface="Calibri"/>
                <a:cs typeface="Calibri"/>
              </a:rPr>
              <a:t>3. Quelque chose que vous avez : les cartes d’accès et les jetons physiques sont des exemples typiques. L’appareil que l’utilisateur emploie pour se connecter peut aussi servir de facteur. Dans ce cas, il est uniquement possible de se connecter à partir d’un « appareil de confiance ».</a:t>
            </a:r>
          </a:p>
          <a:p>
            <a:r>
              <a:rPr lang="x-none" sz="750" dirty="0">
                <a:latin typeface="Calibri"/>
                <a:cs typeface="Calibri"/>
              </a:rPr>
              <a:t>4. L’emplacement : avec ce facteur, l’utilisateur doit se trouver à un certain endroit pour avoir accès aux services. Il peut s’agir d’une limitation géographique ou de réseau. </a:t>
            </a:r>
          </a:p>
          <a:p>
            <a:r>
              <a:rPr lang="x-none" sz="750" dirty="0">
                <a:latin typeface="Calibri"/>
                <a:cs typeface="Calibri"/>
              </a:rPr>
              <a:t>À la première étape, l’utilisateur introduit son nom d’utilisateur et son mot de passe. À la deuxième étape, l’utilisateur doit exécuter une autre action. Il doit par exemple introduire une deuxième clé, comme un code reçu par SMS ou créé à l’aide d’une app installée sur son smartphone, ou procéder à la confirmation de sa demande d’identification via une app liée au service. C’est un exemple typique d’authentification à deux facteurs (2FA).</a:t>
            </a:r>
            <a:endParaRPr lang="x-none" sz="750" b="1" dirty="0">
              <a:latin typeface="Calibri"/>
              <a:cs typeface="Calibri"/>
            </a:endParaRPr>
          </a:p>
          <a:p>
            <a:r>
              <a:rPr lang="x-none" sz="750" b="1" dirty="0">
                <a:latin typeface="Calibri"/>
                <a:cs typeface="Calibri"/>
              </a:rPr>
              <a:t> </a:t>
            </a:r>
          </a:p>
          <a:p>
            <a:r>
              <a:rPr lang="x-none" sz="750" b="1" dirty="0">
                <a:latin typeface="Calibri"/>
                <a:cs typeface="Calibri"/>
              </a:rPr>
              <a:t>À quoi sert l’authentification multifacteur ?</a:t>
            </a:r>
          </a:p>
          <a:p>
            <a:r>
              <a:rPr lang="x-none" sz="750" kern="1200" dirty="0" smtClean="0">
                <a:solidFill>
                  <a:schemeClr val="tx1"/>
                </a:solidFill>
                <a:effectLst/>
                <a:latin typeface="Calibri"/>
                <a:cs typeface="Calibri"/>
              </a:rPr>
              <a:t>tivirus</a:t>
            </a:r>
            <a:r>
              <a:rPr lang="x-none" sz="750" kern="1200" dirty="0">
                <a:solidFill>
                  <a:schemeClr val="tx1"/>
                </a:solidFill>
                <a:effectLst/>
                <a:latin typeface="Calibri"/>
                <a:cs typeface="Calibri"/>
              </a:rPr>
              <a:t>, pare-feux et autres mesures de sécurité en place ne vous seront d’aucun secours si un cybercriminel se fait passer pour un utilisateur légitime. Si un </a:t>
            </a:r>
            <a:r>
              <a:rPr lang="x-none" sz="750" kern="1200" dirty="0" err="1">
                <a:solidFill>
                  <a:schemeClr val="tx1"/>
                </a:solidFill>
                <a:effectLst/>
                <a:latin typeface="Calibri"/>
                <a:cs typeface="Calibri"/>
              </a:rPr>
              <a:t>cybercriminel</a:t>
            </a:r>
            <a:r>
              <a:rPr lang="x-none" sz="750" kern="1200" dirty="0">
                <a:solidFill>
                  <a:schemeClr val="tx1"/>
                </a:solidFill>
                <a:effectLst/>
                <a:latin typeface="Calibri"/>
                <a:cs typeface="Calibri"/>
              </a:rPr>
              <a:t> se </a:t>
            </a:r>
            <a:r>
              <a:rPr lang="x-none" sz="750" kern="1200" dirty="0" err="1">
                <a:solidFill>
                  <a:schemeClr val="tx1"/>
                </a:solidFill>
                <a:effectLst/>
                <a:latin typeface="Calibri"/>
                <a:cs typeface="Calibri"/>
              </a:rPr>
              <a:t>connecte</a:t>
            </a:r>
            <a:r>
              <a:rPr lang="x-none" sz="750" kern="1200" dirty="0">
                <a:solidFill>
                  <a:schemeClr val="tx1"/>
                </a:solidFill>
                <a:effectLst/>
                <a:latin typeface="Calibri"/>
                <a:cs typeface="Calibri"/>
              </a:rPr>
              <a:t> avec </a:t>
            </a:r>
            <a:r>
              <a:rPr lang="x-none" sz="750" kern="1200" dirty="0" err="1">
                <a:solidFill>
                  <a:schemeClr val="tx1"/>
                </a:solidFill>
                <a:effectLst/>
                <a:latin typeface="Calibri"/>
                <a:cs typeface="Calibri"/>
              </a:rPr>
              <a:t>vos</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identifiants</a:t>
            </a:r>
            <a:r>
              <a:rPr lang="x-none" sz="750" kern="1200" dirty="0">
                <a:solidFill>
                  <a:schemeClr val="tx1"/>
                </a:solidFill>
                <a:effectLst/>
                <a:latin typeface="Calibri"/>
                <a:cs typeface="Calibri"/>
              </a:rPr>
              <a:t>, le </a:t>
            </a:r>
            <a:r>
              <a:rPr lang="x-none" sz="750" kern="1200" dirty="0" err="1">
                <a:solidFill>
                  <a:schemeClr val="tx1"/>
                </a:solidFill>
                <a:effectLst/>
                <a:latin typeface="Calibri"/>
                <a:cs typeface="Calibri"/>
              </a:rPr>
              <a:t>système</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pensera</a:t>
            </a:r>
            <a:r>
              <a:rPr lang="x-none" sz="750" kern="1200" dirty="0">
                <a:solidFill>
                  <a:schemeClr val="tx1"/>
                </a:solidFill>
                <a:effectLst/>
                <a:latin typeface="Calibri"/>
                <a:cs typeface="Calibri"/>
              </a:rPr>
              <a:t> que </a:t>
            </a:r>
            <a:r>
              <a:rPr lang="x-none" sz="750" kern="1200" dirty="0" err="1">
                <a:solidFill>
                  <a:schemeClr val="tx1"/>
                </a:solidFill>
                <a:effectLst/>
                <a:latin typeface="Calibri"/>
                <a:cs typeface="Calibri"/>
              </a:rPr>
              <a:t>c’est</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vous</a:t>
            </a:r>
            <a:r>
              <a:rPr lang="x-none" sz="750" kern="1200" dirty="0">
                <a:solidFill>
                  <a:schemeClr val="tx1"/>
                </a:solidFill>
                <a:effectLst/>
                <a:latin typeface="Calibri"/>
                <a:cs typeface="Calibri"/>
              </a:rPr>
              <a:t> et </a:t>
            </a:r>
            <a:r>
              <a:rPr lang="x-none" sz="750" kern="1200" dirty="0" err="1">
                <a:solidFill>
                  <a:schemeClr val="tx1"/>
                </a:solidFill>
                <a:effectLst/>
                <a:latin typeface="Calibri"/>
                <a:cs typeface="Calibri"/>
              </a:rPr>
              <a:t>lui</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accordera</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donc</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toutes</a:t>
            </a:r>
            <a:r>
              <a:rPr lang="x-none" sz="750" kern="1200" dirty="0">
                <a:solidFill>
                  <a:schemeClr val="tx1"/>
                </a:solidFill>
                <a:effectLst/>
                <a:latin typeface="Calibri"/>
                <a:cs typeface="Calibri"/>
              </a:rPr>
              <a:t> les </a:t>
            </a:r>
            <a:r>
              <a:rPr lang="x-none" sz="750" kern="1200" dirty="0" err="1">
                <a:solidFill>
                  <a:schemeClr val="tx1"/>
                </a:solidFill>
                <a:effectLst/>
                <a:latin typeface="Calibri"/>
                <a:cs typeface="Calibri"/>
              </a:rPr>
              <a:t>autorisations</a:t>
            </a:r>
            <a:r>
              <a:rPr lang="x-none" sz="750" kern="1200" dirty="0">
                <a:solidFill>
                  <a:schemeClr val="tx1"/>
                </a:solidFill>
                <a:effectLst/>
                <a:latin typeface="Calibri"/>
                <a:cs typeface="Calibri"/>
              </a:rPr>
              <a:t> et </a:t>
            </a:r>
            <a:r>
              <a:rPr lang="x-none" sz="750" kern="1200" dirty="0" err="1">
                <a:solidFill>
                  <a:schemeClr val="tx1"/>
                </a:solidFill>
                <a:effectLst/>
                <a:latin typeface="Calibri"/>
                <a:cs typeface="Calibri"/>
              </a:rPr>
              <a:t>tous</a:t>
            </a:r>
            <a:r>
              <a:rPr lang="x-none" sz="750" kern="1200" dirty="0">
                <a:solidFill>
                  <a:schemeClr val="tx1"/>
                </a:solidFill>
                <a:effectLst/>
                <a:latin typeface="Calibri"/>
                <a:cs typeface="Calibri"/>
              </a:rPr>
              <a:t> les </a:t>
            </a:r>
            <a:r>
              <a:rPr lang="x-none" sz="750" kern="1200" dirty="0" err="1">
                <a:solidFill>
                  <a:schemeClr val="tx1"/>
                </a:solidFill>
                <a:effectLst/>
                <a:latin typeface="Calibri"/>
                <a:cs typeface="Calibri"/>
              </a:rPr>
              <a:t>pouvoirs</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dont</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vous</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disposez</a:t>
            </a:r>
            <a:r>
              <a:rPr lang="x-none" sz="750" kern="1200" dirty="0">
                <a:solidFill>
                  <a:schemeClr val="tx1"/>
                </a:solidFill>
                <a:effectLst/>
                <a:latin typeface="Calibri"/>
                <a:cs typeface="Calibri"/>
              </a:rPr>
              <a:t>.</a:t>
            </a:r>
          </a:p>
          <a:p>
            <a:r>
              <a:rPr lang="x-none" sz="750" kern="1200" dirty="0">
                <a:solidFill>
                  <a:schemeClr val="tx1"/>
                </a:solidFill>
                <a:effectLst/>
                <a:latin typeface="Calibri"/>
                <a:cs typeface="Calibri"/>
              </a:rPr>
              <a:t> La MFA </a:t>
            </a:r>
            <a:r>
              <a:rPr lang="x-none" sz="750" kern="1200" dirty="0" err="1">
                <a:solidFill>
                  <a:schemeClr val="tx1"/>
                </a:solidFill>
                <a:effectLst/>
                <a:latin typeface="Calibri"/>
                <a:cs typeface="Calibri"/>
              </a:rPr>
              <a:t>améliore</a:t>
            </a:r>
            <a:r>
              <a:rPr lang="x-none" sz="750" kern="1200" dirty="0">
                <a:solidFill>
                  <a:schemeClr val="tx1"/>
                </a:solidFill>
                <a:effectLst/>
                <a:latin typeface="Calibri"/>
                <a:cs typeface="Calibri"/>
              </a:rPr>
              <a:t> la </a:t>
            </a:r>
            <a:r>
              <a:rPr lang="x-none" sz="750" kern="1200" dirty="0" err="1">
                <a:solidFill>
                  <a:schemeClr val="tx1"/>
                </a:solidFill>
                <a:effectLst/>
                <a:latin typeface="Calibri"/>
                <a:cs typeface="Calibri"/>
              </a:rPr>
              <a:t>sécurité</a:t>
            </a:r>
            <a:r>
              <a:rPr lang="x-none" sz="750" kern="1200" dirty="0">
                <a:solidFill>
                  <a:schemeClr val="tx1"/>
                </a:solidFill>
                <a:effectLst/>
                <a:latin typeface="Calibri"/>
                <a:cs typeface="Calibri"/>
              </a:rPr>
              <a:t> de </a:t>
            </a:r>
            <a:r>
              <a:rPr lang="x-none" sz="750" kern="1200" dirty="0" err="1">
                <a:solidFill>
                  <a:schemeClr val="tx1"/>
                </a:solidFill>
                <a:effectLst/>
                <a:latin typeface="Calibri"/>
                <a:cs typeface="Calibri"/>
              </a:rPr>
              <a:t>vos</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identifiants</a:t>
            </a:r>
            <a:r>
              <a:rPr lang="x-none" sz="750" kern="1200" dirty="0">
                <a:solidFill>
                  <a:schemeClr val="tx1"/>
                </a:solidFill>
                <a:effectLst/>
                <a:latin typeface="Calibri"/>
                <a:cs typeface="Calibri"/>
              </a:rPr>
              <a:t> et </a:t>
            </a:r>
            <a:r>
              <a:rPr lang="x-none" sz="750" kern="1200" dirty="0" err="1">
                <a:solidFill>
                  <a:schemeClr val="tx1"/>
                </a:solidFill>
                <a:effectLst/>
                <a:latin typeface="Calibri"/>
                <a:cs typeface="Calibri"/>
              </a:rPr>
              <a:t>est</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devenue</a:t>
            </a:r>
            <a:r>
              <a:rPr lang="x-none" sz="750" kern="1200" dirty="0">
                <a:solidFill>
                  <a:schemeClr val="tx1"/>
                </a:solidFill>
                <a:effectLst/>
                <a:latin typeface="Calibri"/>
                <a:cs typeface="Calibri"/>
              </a:rPr>
              <a:t> un </a:t>
            </a:r>
            <a:r>
              <a:rPr lang="x-none" sz="750" kern="1200" dirty="0" err="1">
                <a:solidFill>
                  <a:schemeClr val="tx1"/>
                </a:solidFill>
                <a:effectLst/>
                <a:latin typeface="Calibri"/>
                <a:cs typeface="Calibri"/>
              </a:rPr>
              <a:t>élément</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très</a:t>
            </a:r>
            <a:r>
              <a:rPr lang="x-none" sz="750" kern="1200" dirty="0">
                <a:solidFill>
                  <a:schemeClr val="tx1"/>
                </a:solidFill>
                <a:effectLst/>
                <a:latin typeface="Calibri"/>
                <a:cs typeface="Calibri"/>
              </a:rPr>
              <a:t> important de la </a:t>
            </a:r>
            <a:r>
              <a:rPr lang="x-none" sz="750" kern="1200" dirty="0" err="1">
                <a:solidFill>
                  <a:schemeClr val="tx1"/>
                </a:solidFill>
                <a:effectLst/>
                <a:latin typeface="Calibri"/>
                <a:cs typeface="Calibri"/>
              </a:rPr>
              <a:t>sécurisation</a:t>
            </a:r>
            <a:r>
              <a:rPr lang="x-none" sz="750" kern="1200" dirty="0">
                <a:solidFill>
                  <a:schemeClr val="tx1"/>
                </a:solidFill>
                <a:effectLst/>
                <a:latin typeface="Calibri"/>
                <a:cs typeface="Calibri"/>
              </a:rPr>
              <a:t> des </a:t>
            </a:r>
            <a:r>
              <a:rPr lang="x-none" sz="750" kern="1200" dirty="0" err="1">
                <a:solidFill>
                  <a:schemeClr val="tx1"/>
                </a:solidFill>
                <a:effectLst/>
                <a:latin typeface="Calibri"/>
                <a:cs typeface="Calibri"/>
              </a:rPr>
              <a:t>informations</a:t>
            </a:r>
            <a:r>
              <a:rPr lang="x-none" sz="750" kern="1200" dirty="0">
                <a:solidFill>
                  <a:schemeClr val="tx1"/>
                </a:solidFill>
                <a:effectLst/>
                <a:latin typeface="Calibri"/>
                <a:cs typeface="Calibri"/>
              </a:rPr>
              <a:t>. Si </a:t>
            </a:r>
            <a:r>
              <a:rPr lang="x-none" sz="750" kern="1200" dirty="0" err="1">
                <a:solidFill>
                  <a:schemeClr val="tx1"/>
                </a:solidFill>
                <a:effectLst/>
                <a:latin typeface="Calibri"/>
                <a:cs typeface="Calibri"/>
              </a:rPr>
              <a:t>votre</a:t>
            </a:r>
            <a:r>
              <a:rPr lang="x-none" sz="750" kern="1200" dirty="0">
                <a:solidFill>
                  <a:schemeClr val="tx1"/>
                </a:solidFill>
                <a:effectLst/>
                <a:latin typeface="Calibri"/>
                <a:cs typeface="Calibri"/>
              </a:rPr>
              <a:t> mot de </a:t>
            </a:r>
            <a:r>
              <a:rPr lang="x-none" sz="750" kern="1200" dirty="0" err="1">
                <a:solidFill>
                  <a:schemeClr val="tx1"/>
                </a:solidFill>
                <a:effectLst/>
                <a:latin typeface="Calibri"/>
                <a:cs typeface="Calibri"/>
              </a:rPr>
              <a:t>passe</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est</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compromis</a:t>
            </a:r>
            <a:r>
              <a:rPr lang="x-none" sz="750" kern="1200" dirty="0">
                <a:solidFill>
                  <a:schemeClr val="tx1"/>
                </a:solidFill>
                <a:effectLst/>
                <a:latin typeface="Calibri"/>
                <a:cs typeface="Calibri"/>
              </a:rPr>
              <a:t>, le </a:t>
            </a:r>
            <a:r>
              <a:rPr lang="x-none" sz="750" kern="1200" dirty="0" err="1">
                <a:solidFill>
                  <a:schemeClr val="tx1"/>
                </a:solidFill>
                <a:effectLst/>
                <a:latin typeface="Calibri"/>
                <a:cs typeface="Calibri"/>
              </a:rPr>
              <a:t>cybercriminel</a:t>
            </a:r>
            <a:r>
              <a:rPr lang="x-none" sz="750" kern="1200" dirty="0">
                <a:solidFill>
                  <a:schemeClr val="tx1"/>
                </a:solidFill>
                <a:effectLst/>
                <a:latin typeface="Calibri"/>
                <a:cs typeface="Calibri"/>
              </a:rPr>
              <a:t> ne </a:t>
            </a:r>
            <a:r>
              <a:rPr lang="x-none" sz="750" kern="1200" dirty="0" err="1">
                <a:solidFill>
                  <a:schemeClr val="tx1"/>
                </a:solidFill>
                <a:effectLst/>
                <a:latin typeface="Calibri"/>
                <a:cs typeface="Calibri"/>
              </a:rPr>
              <a:t>pourra</a:t>
            </a:r>
            <a:r>
              <a:rPr lang="x-none" sz="750" kern="1200" dirty="0">
                <a:solidFill>
                  <a:schemeClr val="tx1"/>
                </a:solidFill>
                <a:effectLst/>
                <a:latin typeface="Calibri"/>
                <a:cs typeface="Calibri"/>
              </a:rPr>
              <a:t> pas </a:t>
            </a:r>
            <a:r>
              <a:rPr lang="x-none" sz="750" kern="1200" dirty="0" err="1">
                <a:solidFill>
                  <a:schemeClr val="tx1"/>
                </a:solidFill>
                <a:effectLst/>
                <a:latin typeface="Calibri"/>
                <a:cs typeface="Calibri"/>
              </a:rPr>
              <a:t>directement</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s’en</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servir</a:t>
            </a:r>
            <a:r>
              <a:rPr lang="x-none" sz="750" kern="1200" dirty="0">
                <a:solidFill>
                  <a:schemeClr val="tx1"/>
                </a:solidFill>
                <a:effectLst/>
                <a:latin typeface="Calibri"/>
                <a:cs typeface="Calibri"/>
              </a:rPr>
              <a:t>, car </a:t>
            </a:r>
            <a:r>
              <a:rPr lang="x-none" sz="750" kern="1200" dirty="0" err="1">
                <a:solidFill>
                  <a:schemeClr val="tx1"/>
                </a:solidFill>
                <a:effectLst/>
                <a:latin typeface="Calibri"/>
                <a:cs typeface="Calibri"/>
              </a:rPr>
              <a:t>il</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lui</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manquera</a:t>
            </a:r>
            <a:r>
              <a:rPr lang="x-none" sz="750" kern="1200" dirty="0">
                <a:solidFill>
                  <a:schemeClr val="tx1"/>
                </a:solidFill>
                <a:effectLst/>
                <a:latin typeface="Calibri"/>
                <a:cs typeface="Calibri"/>
              </a:rPr>
              <a:t> encore le </a:t>
            </a:r>
            <a:r>
              <a:rPr lang="x-none" sz="750" kern="1200" dirty="0" err="1">
                <a:solidFill>
                  <a:schemeClr val="tx1"/>
                </a:solidFill>
                <a:effectLst/>
                <a:latin typeface="Calibri"/>
                <a:cs typeface="Calibri"/>
              </a:rPr>
              <a:t>deuxième</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facteur</a:t>
            </a:r>
            <a:r>
              <a:rPr lang="x-none" sz="750" kern="1200" dirty="0">
                <a:solidFill>
                  <a:schemeClr val="tx1"/>
                </a:solidFill>
                <a:effectLst/>
                <a:latin typeface="Calibri"/>
                <a:cs typeface="Calibri"/>
              </a:rPr>
              <a:t> pour </a:t>
            </a:r>
            <a:r>
              <a:rPr lang="x-none" sz="750" kern="1200" dirty="0" err="1">
                <a:solidFill>
                  <a:schemeClr val="tx1"/>
                </a:solidFill>
                <a:effectLst/>
                <a:latin typeface="Calibri"/>
                <a:cs typeface="Calibri"/>
              </a:rPr>
              <a:t>pouvoir</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s’authentifier</a:t>
            </a:r>
            <a:r>
              <a:rPr lang="x-none" sz="750" kern="1200" dirty="0">
                <a:solidFill>
                  <a:schemeClr val="tx1"/>
                </a:solidFill>
                <a:effectLst/>
                <a:latin typeface="Calibri"/>
                <a:cs typeface="Calibri"/>
              </a:rPr>
              <a:t>.</a:t>
            </a:r>
          </a:p>
          <a:p>
            <a:r>
              <a:rPr lang="x-none" sz="750" kern="1200" dirty="0">
                <a:solidFill>
                  <a:schemeClr val="tx1"/>
                </a:solidFill>
                <a:effectLst/>
                <a:latin typeface="Calibri"/>
                <a:cs typeface="Calibri"/>
              </a:rPr>
              <a:t> La MFA </a:t>
            </a:r>
            <a:r>
              <a:rPr lang="x-none" sz="750" kern="1200" dirty="0" err="1">
                <a:solidFill>
                  <a:schemeClr val="tx1"/>
                </a:solidFill>
                <a:effectLst/>
                <a:latin typeface="Calibri"/>
                <a:cs typeface="Calibri"/>
              </a:rPr>
              <a:t>améliore</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aussi</a:t>
            </a:r>
            <a:r>
              <a:rPr lang="x-none" sz="750" kern="1200" dirty="0">
                <a:solidFill>
                  <a:schemeClr val="tx1"/>
                </a:solidFill>
                <a:effectLst/>
                <a:latin typeface="Calibri"/>
                <a:cs typeface="Calibri"/>
              </a:rPr>
              <a:t> la </a:t>
            </a:r>
            <a:r>
              <a:rPr lang="x-none" sz="750" kern="1200" dirty="0" err="1">
                <a:solidFill>
                  <a:schemeClr val="tx1"/>
                </a:solidFill>
                <a:effectLst/>
                <a:latin typeface="Calibri"/>
                <a:cs typeface="Calibri"/>
              </a:rPr>
              <a:t>conformité</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juridique</a:t>
            </a:r>
            <a:r>
              <a:rPr lang="x-none" sz="750" kern="1200" dirty="0">
                <a:solidFill>
                  <a:schemeClr val="tx1"/>
                </a:solidFill>
                <a:effectLst/>
                <a:latin typeface="Calibri"/>
                <a:cs typeface="Calibri"/>
              </a:rPr>
              <a:t>. Le </a:t>
            </a:r>
            <a:r>
              <a:rPr lang="x-none" sz="750" kern="1200" dirty="0" err="1">
                <a:solidFill>
                  <a:schemeClr val="tx1"/>
                </a:solidFill>
                <a:effectLst/>
                <a:latin typeface="Calibri"/>
                <a:cs typeface="Calibri"/>
              </a:rPr>
              <a:t>Règlement</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général</a:t>
            </a:r>
            <a:r>
              <a:rPr lang="x-none" sz="750" kern="1200" dirty="0">
                <a:solidFill>
                  <a:schemeClr val="tx1"/>
                </a:solidFill>
                <a:effectLst/>
                <a:latin typeface="Calibri"/>
                <a:cs typeface="Calibri"/>
              </a:rPr>
              <a:t> sur la protection des </a:t>
            </a:r>
            <a:r>
              <a:rPr lang="x-none" sz="750" kern="1200" dirty="0" err="1">
                <a:solidFill>
                  <a:schemeClr val="tx1"/>
                </a:solidFill>
                <a:effectLst/>
                <a:latin typeface="Calibri"/>
                <a:cs typeface="Calibri"/>
              </a:rPr>
              <a:t>données</a:t>
            </a:r>
            <a:r>
              <a:rPr lang="x-none" sz="750" kern="1200" dirty="0">
                <a:solidFill>
                  <a:schemeClr val="tx1"/>
                </a:solidFill>
                <a:effectLst/>
                <a:latin typeface="Calibri"/>
                <a:cs typeface="Calibri"/>
              </a:rPr>
              <a:t> (RGPD) impose </a:t>
            </a:r>
            <a:r>
              <a:rPr lang="x-none" sz="750" kern="1200" dirty="0" err="1">
                <a:solidFill>
                  <a:schemeClr val="tx1"/>
                </a:solidFill>
                <a:effectLst/>
                <a:latin typeface="Calibri"/>
                <a:cs typeface="Calibri"/>
              </a:rPr>
              <a:t>notamment</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d’optimiser</a:t>
            </a:r>
            <a:r>
              <a:rPr lang="x-none" sz="750" kern="1200" dirty="0">
                <a:solidFill>
                  <a:schemeClr val="tx1"/>
                </a:solidFill>
                <a:effectLst/>
                <a:latin typeface="Calibri"/>
                <a:cs typeface="Calibri"/>
              </a:rPr>
              <a:t> la protection des </a:t>
            </a:r>
            <a:r>
              <a:rPr lang="x-none" sz="750" kern="1200" dirty="0" err="1">
                <a:solidFill>
                  <a:schemeClr val="tx1"/>
                </a:solidFill>
                <a:effectLst/>
                <a:latin typeface="Calibri"/>
                <a:cs typeface="Calibri"/>
              </a:rPr>
              <a:t>données</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sensibles</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liées</a:t>
            </a:r>
            <a:r>
              <a:rPr lang="x-none" sz="750" kern="1200" dirty="0">
                <a:solidFill>
                  <a:schemeClr val="tx1"/>
                </a:solidFill>
                <a:effectLst/>
                <a:latin typeface="Calibri"/>
                <a:cs typeface="Calibri"/>
              </a:rPr>
              <a:t> à la </a:t>
            </a:r>
            <a:r>
              <a:rPr lang="x-none" sz="750" kern="1200" dirty="0" err="1">
                <a:solidFill>
                  <a:schemeClr val="tx1"/>
                </a:solidFill>
                <a:effectLst/>
                <a:latin typeface="Calibri"/>
                <a:cs typeface="Calibri"/>
              </a:rPr>
              <a:t>personne</a:t>
            </a:r>
            <a:r>
              <a:rPr lang="x-none" sz="750" kern="1200" dirty="0">
                <a:solidFill>
                  <a:schemeClr val="tx1"/>
                </a:solidFill>
                <a:effectLst/>
                <a:latin typeface="Calibri"/>
                <a:cs typeface="Calibri"/>
              </a:rPr>
              <a:t>. La MFA </a:t>
            </a:r>
            <a:r>
              <a:rPr lang="x-none" sz="750" kern="1200" dirty="0" err="1">
                <a:solidFill>
                  <a:schemeClr val="tx1"/>
                </a:solidFill>
                <a:effectLst/>
                <a:latin typeface="Calibri"/>
                <a:cs typeface="Calibri"/>
              </a:rPr>
              <a:t>est</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une</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étape</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importante</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en</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ce</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sens.</a:t>
            </a:r>
            <a:endParaRPr lang="x-none" sz="750" kern="1200" dirty="0">
              <a:solidFill>
                <a:schemeClr val="tx1"/>
              </a:solidFill>
              <a:effectLst/>
              <a:latin typeface="Calibri"/>
              <a:cs typeface="Calibri"/>
            </a:endParaRPr>
          </a:p>
          <a:p>
            <a:r>
              <a:rPr lang="x-none" sz="750" kern="1200" dirty="0">
                <a:solidFill>
                  <a:schemeClr val="tx1"/>
                </a:solidFill>
                <a:effectLst/>
                <a:latin typeface="Calibri"/>
                <a:cs typeface="Calibri"/>
              </a:rPr>
              <a:t> </a:t>
            </a:r>
          </a:p>
          <a:p>
            <a:r>
              <a:rPr lang="x-none" sz="750" b="1" kern="1200" dirty="0">
                <a:solidFill>
                  <a:schemeClr val="tx1"/>
                </a:solidFill>
                <a:effectLst/>
                <a:latin typeface="Calibri"/>
                <a:cs typeface="Calibri"/>
              </a:rPr>
              <a:t>Limitations de </a:t>
            </a:r>
            <a:r>
              <a:rPr lang="x-none" sz="750" b="1" kern="1200" dirty="0" err="1">
                <a:solidFill>
                  <a:schemeClr val="tx1"/>
                </a:solidFill>
                <a:effectLst/>
                <a:latin typeface="Calibri"/>
                <a:cs typeface="Calibri"/>
              </a:rPr>
              <a:t>l’authentification</a:t>
            </a:r>
            <a:r>
              <a:rPr lang="x-none" sz="750" b="1" kern="1200" dirty="0">
                <a:solidFill>
                  <a:schemeClr val="tx1"/>
                </a:solidFill>
                <a:effectLst/>
                <a:latin typeface="Calibri"/>
                <a:cs typeface="Calibri"/>
              </a:rPr>
              <a:t> </a:t>
            </a:r>
            <a:r>
              <a:rPr lang="x-none" sz="750" b="1" kern="1200" dirty="0" err="1">
                <a:solidFill>
                  <a:schemeClr val="tx1"/>
                </a:solidFill>
                <a:effectLst/>
                <a:latin typeface="Calibri"/>
                <a:cs typeface="Calibri"/>
              </a:rPr>
              <a:t>multifacteur</a:t>
            </a:r>
            <a:endParaRPr lang="x-none" sz="750" b="1" kern="1200" dirty="0">
              <a:solidFill>
                <a:schemeClr val="tx1"/>
              </a:solidFill>
              <a:effectLst/>
              <a:latin typeface="Calibri"/>
              <a:cs typeface="Calibri"/>
            </a:endParaRPr>
          </a:p>
          <a:p>
            <a:r>
              <a:rPr lang="x-none" sz="750" kern="1200" dirty="0">
                <a:solidFill>
                  <a:schemeClr val="tx1"/>
                </a:solidFill>
                <a:effectLst/>
                <a:latin typeface="Calibri"/>
                <a:cs typeface="Calibri"/>
              </a:rPr>
              <a:t> La MFA </a:t>
            </a:r>
            <a:r>
              <a:rPr lang="x-none" sz="750" kern="1200" dirty="0" err="1">
                <a:solidFill>
                  <a:schemeClr val="tx1"/>
                </a:solidFill>
                <a:effectLst/>
                <a:latin typeface="Calibri"/>
                <a:cs typeface="Calibri"/>
              </a:rPr>
              <a:t>n’est</a:t>
            </a:r>
            <a:r>
              <a:rPr lang="x-none" sz="750" kern="1200" dirty="0">
                <a:solidFill>
                  <a:schemeClr val="tx1"/>
                </a:solidFill>
                <a:effectLst/>
                <a:latin typeface="Calibri"/>
                <a:cs typeface="Calibri"/>
              </a:rPr>
              <a:t> pas 100 % à </a:t>
            </a:r>
            <a:r>
              <a:rPr lang="x-none" sz="750" kern="1200" dirty="0" err="1">
                <a:solidFill>
                  <a:schemeClr val="tx1"/>
                </a:solidFill>
                <a:effectLst/>
                <a:latin typeface="Calibri"/>
                <a:cs typeface="Calibri"/>
              </a:rPr>
              <a:t>l’épreuve</a:t>
            </a:r>
            <a:r>
              <a:rPr lang="x-none" sz="750" kern="1200" dirty="0">
                <a:solidFill>
                  <a:schemeClr val="tx1"/>
                </a:solidFill>
                <a:effectLst/>
                <a:latin typeface="Calibri"/>
                <a:cs typeface="Calibri"/>
              </a:rPr>
              <a:t> de la </a:t>
            </a:r>
            <a:r>
              <a:rPr lang="x-none" sz="750" kern="1200" dirty="0" err="1">
                <a:solidFill>
                  <a:schemeClr val="tx1"/>
                </a:solidFill>
                <a:effectLst/>
                <a:latin typeface="Calibri"/>
                <a:cs typeface="Calibri"/>
              </a:rPr>
              <a:t>cybercriminalité</a:t>
            </a:r>
            <a:r>
              <a:rPr lang="x-none" sz="750" kern="1200" dirty="0">
                <a:solidFill>
                  <a:schemeClr val="tx1"/>
                </a:solidFill>
                <a:effectLst/>
                <a:latin typeface="Calibri"/>
                <a:cs typeface="Calibri"/>
              </a:rPr>
              <a:t>. Par </a:t>
            </a:r>
            <a:r>
              <a:rPr lang="x-none" sz="750" kern="1200" dirty="0" err="1">
                <a:solidFill>
                  <a:schemeClr val="tx1"/>
                </a:solidFill>
                <a:effectLst/>
                <a:latin typeface="Calibri"/>
                <a:cs typeface="Calibri"/>
              </a:rPr>
              <a:t>exemple</a:t>
            </a:r>
            <a:r>
              <a:rPr lang="x-none" sz="750" kern="1200" dirty="0">
                <a:solidFill>
                  <a:schemeClr val="tx1"/>
                </a:solidFill>
                <a:effectLst/>
                <a:latin typeface="Calibri"/>
                <a:cs typeface="Calibri"/>
              </a:rPr>
              <a:t>, les </a:t>
            </a:r>
            <a:r>
              <a:rPr lang="x-none" sz="750" kern="1200" dirty="0" err="1">
                <a:solidFill>
                  <a:schemeClr val="tx1"/>
                </a:solidFill>
                <a:effectLst/>
                <a:latin typeface="Calibri"/>
                <a:cs typeface="Calibri"/>
              </a:rPr>
              <a:t>utilisateurs</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peuvent</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toujours</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tomber</a:t>
            </a:r>
            <a:r>
              <a:rPr lang="x-none" sz="750" kern="1200" dirty="0">
                <a:solidFill>
                  <a:schemeClr val="tx1"/>
                </a:solidFill>
                <a:effectLst/>
                <a:latin typeface="Calibri"/>
                <a:cs typeface="Calibri"/>
              </a:rPr>
              <a:t> dans le </a:t>
            </a:r>
            <a:r>
              <a:rPr lang="x-none" sz="750" kern="1200" dirty="0" err="1">
                <a:solidFill>
                  <a:schemeClr val="tx1"/>
                </a:solidFill>
                <a:effectLst/>
                <a:latin typeface="Calibri"/>
                <a:cs typeface="Calibri"/>
              </a:rPr>
              <a:t>piège</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d’attaques</a:t>
            </a:r>
            <a:r>
              <a:rPr lang="x-none" sz="750" kern="1200" dirty="0">
                <a:solidFill>
                  <a:schemeClr val="tx1"/>
                </a:solidFill>
                <a:effectLst/>
                <a:latin typeface="Calibri"/>
                <a:cs typeface="Calibri"/>
              </a:rPr>
              <a:t> de phishing qui les </a:t>
            </a:r>
            <a:r>
              <a:rPr lang="x-none" sz="750" kern="1200" dirty="0" err="1">
                <a:solidFill>
                  <a:schemeClr val="tx1"/>
                </a:solidFill>
                <a:effectLst/>
                <a:latin typeface="Calibri"/>
                <a:cs typeface="Calibri"/>
              </a:rPr>
              <a:t>réorienteront</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vers</a:t>
            </a:r>
            <a:r>
              <a:rPr lang="x-none" sz="750" kern="1200" dirty="0">
                <a:solidFill>
                  <a:schemeClr val="tx1"/>
                </a:solidFill>
                <a:effectLst/>
                <a:latin typeface="Calibri"/>
                <a:cs typeface="Calibri"/>
              </a:rPr>
              <a:t> un site Internet </a:t>
            </a:r>
            <a:r>
              <a:rPr lang="x-none" sz="750" kern="1200" dirty="0" err="1">
                <a:solidFill>
                  <a:schemeClr val="tx1"/>
                </a:solidFill>
                <a:effectLst/>
                <a:latin typeface="Calibri"/>
                <a:cs typeface="Calibri"/>
              </a:rPr>
              <a:t>frauduleux</a:t>
            </a:r>
            <a:r>
              <a:rPr lang="x-none" sz="750" kern="1200" dirty="0">
                <a:solidFill>
                  <a:schemeClr val="tx1"/>
                </a:solidFill>
                <a:effectLst/>
                <a:latin typeface="Calibri"/>
                <a:cs typeface="Calibri"/>
              </a:rPr>
              <a:t> qui </a:t>
            </a:r>
            <a:r>
              <a:rPr lang="x-none" sz="750" kern="1200" dirty="0" err="1">
                <a:solidFill>
                  <a:schemeClr val="tx1"/>
                </a:solidFill>
                <a:effectLst/>
                <a:latin typeface="Calibri"/>
                <a:cs typeface="Calibri"/>
              </a:rPr>
              <a:t>leur</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demandera</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leurs</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données</a:t>
            </a:r>
            <a:r>
              <a:rPr lang="x-none" sz="750" kern="1200" dirty="0">
                <a:solidFill>
                  <a:schemeClr val="tx1"/>
                </a:solidFill>
                <a:effectLst/>
                <a:latin typeface="Calibri"/>
                <a:cs typeface="Calibri"/>
              </a:rPr>
              <a:t> MFA. Le </a:t>
            </a:r>
            <a:r>
              <a:rPr lang="x-none" sz="750" kern="1200" dirty="0" err="1">
                <a:solidFill>
                  <a:schemeClr val="tx1"/>
                </a:solidFill>
                <a:effectLst/>
                <a:latin typeface="Calibri"/>
                <a:cs typeface="Calibri"/>
              </a:rPr>
              <a:t>cybercriminel</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obtient</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ainsi</a:t>
            </a:r>
            <a:r>
              <a:rPr lang="x-none" sz="750" kern="1200" dirty="0">
                <a:solidFill>
                  <a:schemeClr val="tx1"/>
                </a:solidFill>
                <a:effectLst/>
                <a:latin typeface="Calibri"/>
                <a:cs typeface="Calibri"/>
              </a:rPr>
              <a:t> les deux </a:t>
            </a:r>
            <a:r>
              <a:rPr lang="x-none" sz="750" kern="1200" dirty="0" err="1">
                <a:solidFill>
                  <a:schemeClr val="tx1"/>
                </a:solidFill>
                <a:effectLst/>
                <a:latin typeface="Calibri"/>
                <a:cs typeface="Calibri"/>
              </a:rPr>
              <a:t>facteurs</a:t>
            </a:r>
            <a:r>
              <a:rPr lang="x-none" sz="750" kern="1200" dirty="0">
                <a:solidFill>
                  <a:schemeClr val="tx1"/>
                </a:solidFill>
                <a:effectLst/>
                <a:latin typeface="Calibri"/>
                <a:cs typeface="Calibri"/>
              </a:rPr>
              <a:t> et </a:t>
            </a:r>
            <a:r>
              <a:rPr lang="x-none" sz="750" kern="1200" dirty="0" err="1">
                <a:solidFill>
                  <a:schemeClr val="tx1"/>
                </a:solidFill>
                <a:effectLst/>
                <a:latin typeface="Calibri"/>
                <a:cs typeface="Calibri"/>
              </a:rPr>
              <a:t>pourra</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s’en</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servir</a:t>
            </a:r>
            <a:r>
              <a:rPr lang="x-none" sz="750" kern="1200" dirty="0">
                <a:solidFill>
                  <a:schemeClr val="tx1"/>
                </a:solidFill>
                <a:effectLst/>
                <a:latin typeface="Calibri"/>
                <a:cs typeface="Calibri"/>
              </a:rPr>
              <a:t> pour </a:t>
            </a:r>
            <a:r>
              <a:rPr lang="x-none" sz="750" kern="1200" dirty="0" err="1">
                <a:solidFill>
                  <a:schemeClr val="tx1"/>
                </a:solidFill>
                <a:effectLst/>
                <a:latin typeface="Calibri"/>
                <a:cs typeface="Calibri"/>
              </a:rPr>
              <a:t>s’authentifier</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une</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fois</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En</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outre</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si</a:t>
            </a:r>
            <a:r>
              <a:rPr lang="x-none" sz="750" kern="1200" dirty="0">
                <a:solidFill>
                  <a:schemeClr val="tx1"/>
                </a:solidFill>
                <a:effectLst/>
                <a:latin typeface="Calibri"/>
                <a:cs typeface="Calibri"/>
              </a:rPr>
              <a:t> le </a:t>
            </a:r>
            <a:r>
              <a:rPr lang="x-none" sz="750" kern="1200" dirty="0" err="1">
                <a:solidFill>
                  <a:schemeClr val="tx1"/>
                </a:solidFill>
                <a:effectLst/>
                <a:latin typeface="Calibri"/>
                <a:cs typeface="Calibri"/>
              </a:rPr>
              <a:t>deuxième</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facteur</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vous</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est</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envoyé</a:t>
            </a:r>
            <a:r>
              <a:rPr lang="x-none" sz="750" kern="1200" dirty="0">
                <a:solidFill>
                  <a:schemeClr val="tx1"/>
                </a:solidFill>
                <a:effectLst/>
                <a:latin typeface="Calibri"/>
                <a:cs typeface="Calibri"/>
              </a:rPr>
              <a:t> par SMS, </a:t>
            </a:r>
            <a:r>
              <a:rPr lang="x-none" sz="750" kern="1200" dirty="0" err="1">
                <a:solidFill>
                  <a:schemeClr val="tx1"/>
                </a:solidFill>
                <a:effectLst/>
                <a:latin typeface="Calibri"/>
                <a:cs typeface="Calibri"/>
              </a:rPr>
              <a:t>ces</a:t>
            </a:r>
            <a:r>
              <a:rPr lang="x-none" sz="750" kern="1200" dirty="0">
                <a:solidFill>
                  <a:schemeClr val="tx1"/>
                </a:solidFill>
                <a:effectLst/>
                <a:latin typeface="Calibri"/>
                <a:cs typeface="Calibri"/>
              </a:rPr>
              <a:t> SMS </a:t>
            </a:r>
            <a:r>
              <a:rPr lang="x-none" sz="750" kern="1200" dirty="0" err="1">
                <a:solidFill>
                  <a:schemeClr val="tx1"/>
                </a:solidFill>
                <a:effectLst/>
                <a:latin typeface="Calibri"/>
                <a:cs typeface="Calibri"/>
              </a:rPr>
              <a:t>peuvent</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être</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interceptés</a:t>
            </a:r>
            <a:r>
              <a:rPr lang="x-none" sz="750" kern="1200" dirty="0">
                <a:solidFill>
                  <a:schemeClr val="tx1"/>
                </a:solidFill>
                <a:effectLst/>
                <a:latin typeface="Calibri"/>
                <a:cs typeface="Calibri"/>
              </a:rPr>
              <a:t> par le </a:t>
            </a:r>
            <a:r>
              <a:rPr lang="x-none" sz="750" kern="1200" dirty="0" err="1">
                <a:solidFill>
                  <a:schemeClr val="tx1"/>
                </a:solidFill>
                <a:effectLst/>
                <a:latin typeface="Calibri"/>
                <a:cs typeface="Calibri"/>
              </a:rPr>
              <a:t>biais</a:t>
            </a:r>
            <a:r>
              <a:rPr lang="x-none" sz="750" kern="1200" dirty="0">
                <a:solidFill>
                  <a:schemeClr val="tx1"/>
                </a:solidFill>
                <a:effectLst/>
                <a:latin typeface="Calibri"/>
                <a:cs typeface="Calibri"/>
              </a:rPr>
              <a:t> d’un </a:t>
            </a:r>
            <a:r>
              <a:rPr lang="x-none" sz="750" kern="1200" dirty="0" err="1">
                <a:solidFill>
                  <a:schemeClr val="tx1"/>
                </a:solidFill>
                <a:effectLst/>
                <a:latin typeface="Calibri"/>
                <a:cs typeface="Calibri"/>
              </a:rPr>
              <a:t>clonage</a:t>
            </a:r>
            <a:r>
              <a:rPr lang="x-none" sz="750" kern="1200" dirty="0">
                <a:solidFill>
                  <a:schemeClr val="tx1"/>
                </a:solidFill>
                <a:effectLst/>
                <a:latin typeface="Calibri"/>
                <a:cs typeface="Calibri"/>
              </a:rPr>
              <a:t> de carte SIM (les </a:t>
            </a:r>
            <a:r>
              <a:rPr lang="x-none" sz="750" kern="1200" dirty="0" err="1">
                <a:solidFill>
                  <a:schemeClr val="tx1"/>
                </a:solidFill>
                <a:effectLst/>
                <a:latin typeface="Calibri"/>
                <a:cs typeface="Calibri"/>
              </a:rPr>
              <a:t>criminels</a:t>
            </a:r>
            <a:r>
              <a:rPr lang="x-none" sz="750" kern="1200" dirty="0">
                <a:solidFill>
                  <a:schemeClr val="tx1"/>
                </a:solidFill>
                <a:effectLst/>
                <a:latin typeface="Calibri"/>
                <a:cs typeface="Calibri"/>
              </a:rPr>
              <a:t> font </a:t>
            </a:r>
            <a:r>
              <a:rPr lang="x-none" sz="750" kern="1200" dirty="0" err="1">
                <a:solidFill>
                  <a:schemeClr val="tx1"/>
                </a:solidFill>
                <a:effectLst/>
                <a:latin typeface="Calibri"/>
                <a:cs typeface="Calibri"/>
              </a:rPr>
              <a:t>une</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copie</a:t>
            </a:r>
            <a:r>
              <a:rPr lang="x-none" sz="750" kern="1200" dirty="0">
                <a:solidFill>
                  <a:schemeClr val="tx1"/>
                </a:solidFill>
                <a:effectLst/>
                <a:latin typeface="Calibri"/>
                <a:cs typeface="Calibri"/>
              </a:rPr>
              <a:t> de </a:t>
            </a:r>
            <a:r>
              <a:rPr lang="x-none" sz="750" kern="1200" dirty="0" err="1">
                <a:solidFill>
                  <a:schemeClr val="tx1"/>
                </a:solidFill>
                <a:effectLst/>
                <a:latin typeface="Calibri"/>
                <a:cs typeface="Calibri"/>
              </a:rPr>
              <a:t>votre</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téléphone</a:t>
            </a:r>
            <a:r>
              <a:rPr lang="x-none" sz="750" kern="1200" dirty="0">
                <a:solidFill>
                  <a:schemeClr val="tx1"/>
                </a:solidFill>
                <a:effectLst/>
                <a:latin typeface="Calibri"/>
                <a:cs typeface="Calibri"/>
              </a:rPr>
              <a:t> et </a:t>
            </a:r>
            <a:r>
              <a:rPr lang="x-none" sz="750" kern="1200" dirty="0" err="1">
                <a:solidFill>
                  <a:schemeClr val="tx1"/>
                </a:solidFill>
                <a:effectLst/>
                <a:latin typeface="Calibri"/>
                <a:cs typeface="Calibri"/>
              </a:rPr>
              <a:t>reçoivent</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alors</a:t>
            </a:r>
            <a:r>
              <a:rPr lang="x-none" sz="750" kern="1200" dirty="0">
                <a:solidFill>
                  <a:schemeClr val="tx1"/>
                </a:solidFill>
                <a:effectLst/>
                <a:latin typeface="Calibri"/>
                <a:cs typeface="Calibri"/>
              </a:rPr>
              <a:t> des copies de </a:t>
            </a:r>
            <a:r>
              <a:rPr lang="x-none" sz="750" kern="1200" dirty="0" err="1">
                <a:solidFill>
                  <a:schemeClr val="tx1"/>
                </a:solidFill>
                <a:effectLst/>
                <a:latin typeface="Calibri"/>
                <a:cs typeface="Calibri"/>
              </a:rPr>
              <a:t>tous</a:t>
            </a:r>
            <a:r>
              <a:rPr lang="x-none" sz="750" kern="1200" dirty="0">
                <a:solidFill>
                  <a:schemeClr val="tx1"/>
                </a:solidFill>
                <a:effectLst/>
                <a:latin typeface="Calibri"/>
                <a:cs typeface="Calibri"/>
              </a:rPr>
              <a:t> les SMS que </a:t>
            </a:r>
            <a:r>
              <a:rPr lang="x-none" sz="750" kern="1200" dirty="0" err="1">
                <a:solidFill>
                  <a:schemeClr val="tx1"/>
                </a:solidFill>
                <a:effectLst/>
                <a:latin typeface="Calibri"/>
                <a:cs typeface="Calibri"/>
              </a:rPr>
              <a:t>vous</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recevez</a:t>
            </a:r>
            <a:r>
              <a:rPr lang="x-none" sz="750" kern="1200" dirty="0">
                <a:solidFill>
                  <a:schemeClr val="tx1"/>
                </a:solidFill>
                <a:effectLst/>
                <a:latin typeface="Calibri"/>
                <a:cs typeface="Calibri"/>
              </a:rPr>
              <a:t>).</a:t>
            </a:r>
          </a:p>
          <a:p>
            <a:r>
              <a:rPr lang="x-none" sz="750" kern="1200" dirty="0">
                <a:solidFill>
                  <a:schemeClr val="tx1"/>
                </a:solidFill>
                <a:effectLst/>
                <a:latin typeface="Calibri"/>
                <a:cs typeface="Calibri"/>
              </a:rPr>
              <a:t> </a:t>
            </a:r>
          </a:p>
          <a:p>
            <a:r>
              <a:rPr lang="x-none" sz="750" kern="1200" dirty="0">
                <a:solidFill>
                  <a:schemeClr val="tx1"/>
                </a:solidFill>
                <a:effectLst/>
                <a:latin typeface="Calibri"/>
                <a:cs typeface="Calibri"/>
              </a:rPr>
              <a:t>Malgré </a:t>
            </a:r>
            <a:r>
              <a:rPr lang="x-none" sz="750" kern="1200" dirty="0" err="1">
                <a:solidFill>
                  <a:schemeClr val="tx1"/>
                </a:solidFill>
                <a:effectLst/>
                <a:latin typeface="Calibri"/>
                <a:cs typeface="Calibri"/>
              </a:rPr>
              <a:t>ces</a:t>
            </a:r>
            <a:r>
              <a:rPr lang="x-none" sz="750" kern="1200" dirty="0">
                <a:solidFill>
                  <a:schemeClr val="tx1"/>
                </a:solidFill>
                <a:effectLst/>
                <a:latin typeface="Calibri"/>
                <a:cs typeface="Calibri"/>
              </a:rPr>
              <a:t> limitations, la MFA </a:t>
            </a:r>
            <a:r>
              <a:rPr lang="x-none" sz="750" kern="1200" dirty="0" err="1">
                <a:solidFill>
                  <a:schemeClr val="tx1"/>
                </a:solidFill>
                <a:effectLst/>
                <a:latin typeface="Calibri"/>
                <a:cs typeface="Calibri"/>
              </a:rPr>
              <a:t>reste</a:t>
            </a:r>
            <a:r>
              <a:rPr lang="x-none" sz="750" kern="1200" dirty="0">
                <a:solidFill>
                  <a:schemeClr val="tx1"/>
                </a:solidFill>
                <a:effectLst/>
                <a:latin typeface="Calibri"/>
                <a:cs typeface="Calibri"/>
              </a:rPr>
              <a:t> la </a:t>
            </a:r>
            <a:r>
              <a:rPr lang="x-none" sz="750" kern="1200" dirty="0" err="1">
                <a:solidFill>
                  <a:schemeClr val="tx1"/>
                </a:solidFill>
                <a:effectLst/>
                <a:latin typeface="Calibri"/>
                <a:cs typeface="Calibri"/>
              </a:rPr>
              <a:t>méthode</a:t>
            </a:r>
            <a:r>
              <a:rPr lang="x-none" sz="750" kern="1200" dirty="0">
                <a:solidFill>
                  <a:schemeClr val="tx1"/>
                </a:solidFill>
                <a:effectLst/>
                <a:latin typeface="Calibri"/>
                <a:cs typeface="Calibri"/>
              </a:rPr>
              <a:t> de </a:t>
            </a:r>
            <a:r>
              <a:rPr lang="x-none" sz="750" kern="1200" dirty="0" err="1">
                <a:solidFill>
                  <a:schemeClr val="tx1"/>
                </a:solidFill>
                <a:effectLst/>
                <a:latin typeface="Calibri"/>
                <a:cs typeface="Calibri"/>
              </a:rPr>
              <a:t>sécurisation</a:t>
            </a:r>
            <a:r>
              <a:rPr lang="x-none" sz="750" kern="1200" dirty="0">
                <a:solidFill>
                  <a:schemeClr val="tx1"/>
                </a:solidFill>
                <a:effectLst/>
                <a:latin typeface="Calibri"/>
                <a:cs typeface="Calibri"/>
              </a:rPr>
              <a:t> la plus simple et un </a:t>
            </a:r>
            <a:r>
              <a:rPr lang="x-none" sz="750" kern="1200" dirty="0" err="1">
                <a:solidFill>
                  <a:schemeClr val="tx1"/>
                </a:solidFill>
                <a:effectLst/>
                <a:latin typeface="Calibri"/>
                <a:cs typeface="Calibri"/>
              </a:rPr>
              <a:t>système</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très</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efficace</a:t>
            </a:r>
            <a:r>
              <a:rPr lang="x-none" sz="750" kern="1200" dirty="0">
                <a:solidFill>
                  <a:schemeClr val="tx1"/>
                </a:solidFill>
                <a:effectLst/>
                <a:latin typeface="Calibri"/>
                <a:cs typeface="Calibri"/>
              </a:rPr>
              <a:t> pour </a:t>
            </a:r>
            <a:r>
              <a:rPr lang="x-none" sz="750" kern="1200" dirty="0" err="1">
                <a:solidFill>
                  <a:schemeClr val="tx1"/>
                </a:solidFill>
                <a:effectLst/>
                <a:latin typeface="Calibri"/>
                <a:cs typeface="Calibri"/>
              </a:rPr>
              <a:t>lutter</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contre</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l’exploitation</a:t>
            </a:r>
            <a:r>
              <a:rPr lang="x-none" sz="750" kern="1200" dirty="0">
                <a:solidFill>
                  <a:schemeClr val="tx1"/>
                </a:solidFill>
                <a:effectLst/>
                <a:latin typeface="Calibri"/>
                <a:cs typeface="Calibri"/>
              </a:rPr>
              <a:t> de mots de </a:t>
            </a:r>
            <a:r>
              <a:rPr lang="x-none" sz="750" kern="1200" dirty="0" err="1">
                <a:solidFill>
                  <a:schemeClr val="tx1"/>
                </a:solidFill>
                <a:effectLst/>
                <a:latin typeface="Calibri"/>
                <a:cs typeface="Calibri"/>
              </a:rPr>
              <a:t>passe</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compromis</a:t>
            </a:r>
            <a:r>
              <a:rPr lang="x-none" sz="750" kern="1200" dirty="0">
                <a:solidFill>
                  <a:schemeClr val="tx1"/>
                </a:solidFill>
                <a:effectLst/>
                <a:latin typeface="Calibri"/>
                <a:cs typeface="Calibri"/>
              </a:rPr>
              <a:t>. De plus </a:t>
            </a:r>
            <a:r>
              <a:rPr lang="x-none" sz="750" kern="1200" dirty="0" err="1">
                <a:solidFill>
                  <a:schemeClr val="tx1"/>
                </a:solidFill>
                <a:effectLst/>
                <a:latin typeface="Calibri"/>
                <a:cs typeface="Calibri"/>
              </a:rPr>
              <a:t>en</a:t>
            </a:r>
            <a:r>
              <a:rPr lang="x-none" sz="750" kern="1200" dirty="0">
                <a:solidFill>
                  <a:schemeClr val="tx1"/>
                </a:solidFill>
                <a:effectLst/>
                <a:latin typeface="Calibri"/>
                <a:cs typeface="Calibri"/>
              </a:rPr>
              <a:t> plus, la MFA </a:t>
            </a:r>
            <a:r>
              <a:rPr lang="x-none" sz="750" kern="1200" dirty="0" err="1">
                <a:solidFill>
                  <a:schemeClr val="tx1"/>
                </a:solidFill>
                <a:effectLst/>
                <a:latin typeface="Calibri"/>
                <a:cs typeface="Calibri"/>
              </a:rPr>
              <a:t>est</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donc</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considérée</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comme</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une</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norme</a:t>
            </a:r>
            <a:r>
              <a:rPr lang="x-none" sz="750" kern="1200" dirty="0">
                <a:solidFill>
                  <a:schemeClr val="tx1"/>
                </a:solidFill>
                <a:effectLst/>
                <a:latin typeface="Calibri"/>
                <a:cs typeface="Calibri"/>
              </a:rPr>
              <a:t> de </a:t>
            </a:r>
            <a:r>
              <a:rPr lang="x-none" sz="750" kern="1200" dirty="0" err="1">
                <a:solidFill>
                  <a:schemeClr val="tx1"/>
                </a:solidFill>
                <a:effectLst/>
                <a:latin typeface="Calibri"/>
                <a:cs typeface="Calibri"/>
              </a:rPr>
              <a:t>sécurisation</a:t>
            </a:r>
            <a:r>
              <a:rPr lang="x-none" sz="750" kern="1200" dirty="0">
                <a:solidFill>
                  <a:schemeClr val="tx1"/>
                </a:solidFill>
                <a:effectLst/>
                <a:latin typeface="Calibri"/>
                <a:cs typeface="Calibri"/>
              </a:rPr>
              <a:t> </a:t>
            </a:r>
            <a:r>
              <a:rPr lang="x-none" sz="750" kern="1200" dirty="0" err="1">
                <a:solidFill>
                  <a:schemeClr val="tx1"/>
                </a:solidFill>
                <a:effectLst/>
                <a:latin typeface="Calibri"/>
                <a:cs typeface="Calibri"/>
              </a:rPr>
              <a:t>minimale</a:t>
            </a:r>
            <a:r>
              <a:rPr lang="x-none" sz="750" kern="1200" dirty="0">
                <a:solidFill>
                  <a:schemeClr val="tx1"/>
                </a:solidFill>
                <a:effectLst/>
                <a:latin typeface="Calibri"/>
                <a:cs typeface="Calibri"/>
              </a:rPr>
              <a:t>.</a:t>
            </a:r>
          </a:p>
          <a:p>
            <a:r>
              <a:rPr lang="x-none" sz="750" kern="1200" dirty="0">
                <a:solidFill>
                  <a:schemeClr val="tx1"/>
                </a:solidFill>
                <a:effectLst/>
                <a:latin typeface="Calibri"/>
                <a:cs typeface="Calibri"/>
              </a:rPr>
              <a:t> </a:t>
            </a:r>
          </a:p>
          <a:p>
            <a:endParaRPr lang="nl-BE" sz="750" i="1" kern="1200" dirty="0">
              <a:solidFill>
                <a:schemeClr val="tx1"/>
              </a:solidFill>
              <a:effectLst/>
              <a:latin typeface="Calibri"/>
              <a:cs typeface="Calibri"/>
            </a:endParaRPr>
          </a:p>
          <a:p>
            <a:endParaRPr lang="fr-FR" sz="750" dirty="0">
              <a:latin typeface="Calibri"/>
              <a:cs typeface="Calibri"/>
            </a:endParaRPr>
          </a:p>
          <a:p>
            <a:endParaRPr lang="x-none" sz="750" kern="1200" dirty="0">
              <a:solidFill>
                <a:schemeClr val="tx1"/>
              </a:solidFill>
              <a:effectLst/>
              <a:latin typeface="Calibri"/>
              <a:cs typeface="Calibri"/>
            </a:endParaRPr>
          </a:p>
          <a:p>
            <a:r>
              <a:rPr lang="x-none" sz="750" kern="1200" dirty="0">
                <a:solidFill>
                  <a:schemeClr val="tx1"/>
                </a:solidFill>
                <a:effectLst/>
                <a:latin typeface="Calibri"/>
                <a:cs typeface="Calibri"/>
              </a:rPr>
              <a:t> </a:t>
            </a:r>
          </a:p>
          <a:p>
            <a:pPr marL="0" indent="0">
              <a:buFont typeface="Arial"/>
              <a:buNone/>
            </a:pPr>
            <a:endParaRPr lang="fr-FR" sz="750" dirty="0">
              <a:latin typeface="Calibri"/>
              <a:cs typeface="Calibri"/>
            </a:endParaRP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8</a:t>
            </a:fld>
            <a:endParaRPr lang="en-GB">
              <a:solidFill>
                <a:prstClr val="black"/>
              </a:solidFill>
            </a:endParaRPr>
          </a:p>
        </p:txBody>
      </p:sp>
    </p:spTree>
    <p:extLst>
      <p:ext uri="{BB962C8B-B14F-4D97-AF65-F5344CB8AC3E}">
        <p14:creationId xmlns:p14="http://schemas.microsoft.com/office/powerpoint/2010/main" val="31886786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dirty="0"/>
              <a:t>Réagissez en cas d’attaque</a:t>
            </a:r>
            <a:r>
              <a:rPr lang="fr-FR" b="1" baseline="0" dirty="0"/>
              <a:t> par piratage de mot de </a:t>
            </a:r>
            <a:r>
              <a:rPr lang="fr-FR" b="1" baseline="0" dirty="0" smtClean="0"/>
              <a:t>passe</a:t>
            </a:r>
            <a:endParaRPr lang="fr-FR" b="1" baseline="0" dirty="0"/>
          </a:p>
          <a:p>
            <a:pPr marL="171450" indent="-171450">
              <a:buFont typeface="Arial"/>
              <a:buChar char="•"/>
            </a:pPr>
            <a:r>
              <a:rPr lang="fr-FR" b="0" i="0" u="none" strike="noStrike" kern="1200" dirty="0">
                <a:solidFill>
                  <a:schemeClr val="tx1"/>
                </a:solidFill>
                <a:effectLst/>
              </a:rPr>
              <a:t>Prévenez la </a:t>
            </a:r>
            <a:r>
              <a:rPr lang="fr-FR" b="1" i="0" u="none" strike="noStrike" kern="1200" dirty="0">
                <a:solidFill>
                  <a:schemeClr val="tx1"/>
                </a:solidFill>
                <a:effectLst/>
              </a:rPr>
              <a:t>personne responsable </a:t>
            </a:r>
            <a:r>
              <a:rPr lang="fr-FR" b="0" i="0" u="none" strike="noStrike" kern="1200" dirty="0">
                <a:solidFill>
                  <a:schemeClr val="tx1"/>
                </a:solidFill>
                <a:effectLst/>
              </a:rPr>
              <a:t>au sein de votre entreprise.</a:t>
            </a:r>
            <a:r>
              <a:rPr lang="fr-FR" dirty="0"/>
              <a:t> </a:t>
            </a:r>
          </a:p>
          <a:p>
            <a:pPr marL="171450" indent="-171450">
              <a:buFont typeface="Arial"/>
              <a:buChar char="•"/>
            </a:pPr>
            <a:r>
              <a:rPr lang="fr-FR" b="0" i="0" u="none" strike="noStrike" kern="1200" dirty="0">
                <a:solidFill>
                  <a:schemeClr val="tx1"/>
                </a:solidFill>
                <a:effectLst/>
              </a:rPr>
              <a:t>Contactez le </a:t>
            </a:r>
            <a:r>
              <a:rPr lang="fr-FR" b="1" i="0" u="none" strike="noStrike" kern="1200" dirty="0">
                <a:solidFill>
                  <a:schemeClr val="tx1"/>
                </a:solidFill>
                <a:effectLst/>
              </a:rPr>
              <a:t>service</a:t>
            </a:r>
            <a:r>
              <a:rPr lang="fr-FR" b="0" i="0" u="none" strike="noStrike" kern="1200" dirty="0">
                <a:solidFill>
                  <a:schemeClr val="tx1"/>
                </a:solidFill>
                <a:effectLst/>
              </a:rPr>
              <a:t> auquel appartient votre compte.</a:t>
            </a:r>
            <a:r>
              <a:rPr lang="fr-FR" dirty="0"/>
              <a:t> </a:t>
            </a:r>
          </a:p>
          <a:p>
            <a:pPr marL="171450" indent="-171450">
              <a:buFont typeface="Arial"/>
              <a:buChar char="•"/>
            </a:pPr>
            <a:r>
              <a:rPr lang="fr-FR" b="0" i="0" u="none" strike="noStrike" kern="1200" dirty="0">
                <a:solidFill>
                  <a:schemeClr val="tx1"/>
                </a:solidFill>
                <a:effectLst/>
              </a:rPr>
              <a:t>Prévenez vos </a:t>
            </a:r>
            <a:r>
              <a:rPr lang="fr-FR" b="1" i="0" u="none" strike="noStrike" kern="1200" dirty="0">
                <a:solidFill>
                  <a:schemeClr val="tx1"/>
                </a:solidFill>
                <a:effectLst/>
              </a:rPr>
              <a:t>contacts</a:t>
            </a:r>
            <a:r>
              <a:rPr lang="fr-FR" b="0" i="0" u="none" strike="noStrike" kern="1200" dirty="0">
                <a:solidFill>
                  <a:schemeClr val="tx1"/>
                </a:solidFill>
                <a:effectLst/>
              </a:rPr>
              <a:t> via un autre canal.</a:t>
            </a:r>
            <a:r>
              <a:rPr lang="fr-FR" dirty="0"/>
              <a:t> </a:t>
            </a:r>
          </a:p>
          <a:p>
            <a:pPr marL="171450" indent="-171450">
              <a:buFont typeface="Arial"/>
              <a:buChar char="•"/>
            </a:pPr>
            <a:r>
              <a:rPr lang="fr-FR" b="0" i="0" u="none" strike="noStrike" kern="1200" dirty="0">
                <a:solidFill>
                  <a:schemeClr val="tx1"/>
                </a:solidFill>
                <a:effectLst/>
              </a:rPr>
              <a:t>Changez et renforcez vos </a:t>
            </a:r>
            <a:r>
              <a:rPr lang="fr-FR" b="1" i="0" u="none" strike="noStrike" kern="1200" dirty="0">
                <a:solidFill>
                  <a:schemeClr val="tx1"/>
                </a:solidFill>
                <a:effectLst/>
              </a:rPr>
              <a:t>mots de passe</a:t>
            </a:r>
            <a:r>
              <a:rPr lang="fr-FR" b="0" i="0" u="none" strike="noStrike" kern="1200" dirty="0">
                <a:solidFill>
                  <a:schemeClr val="tx1"/>
                </a:solidFill>
                <a:effectLst/>
              </a:rPr>
              <a:t>, partout ailleurs</a:t>
            </a:r>
            <a:r>
              <a:rPr lang="fr-FR" b="0" i="0" u="none" strike="noStrike" kern="1200" dirty="0" smtClean="0">
                <a:solidFill>
                  <a:schemeClr val="tx1"/>
                </a:solidFill>
                <a:effectLst/>
              </a:rPr>
              <a:t>.</a:t>
            </a:r>
            <a:endParaRPr lang="fr-FR" b="0" i="0" u="none" strike="noStrike" kern="1200" dirty="0">
              <a:solidFill>
                <a:schemeClr val="tx1"/>
              </a:solidFill>
              <a:effectLst/>
            </a:endParaRPr>
          </a:p>
          <a:p>
            <a:pPr marL="0" marR="0" lvl="0" indent="0" algn="l" defTabSz="914400" rtl="0" eaLnBrk="0" fontAlgn="base" latinLnBrk="0" hangingPunct="0">
              <a:lnSpc>
                <a:spcPct val="100000"/>
              </a:lnSpc>
              <a:spcBef>
                <a:spcPct val="30000"/>
              </a:spcBef>
              <a:spcAft>
                <a:spcPct val="0"/>
              </a:spcAft>
              <a:buClrTx/>
              <a:buSzTx/>
              <a:buFont typeface="Arial"/>
              <a:buNone/>
              <a:tabLst/>
              <a:defRPr/>
            </a:pPr>
            <a:r>
              <a:rPr lang="x-none" kern="1200" dirty="0" smtClean="0">
                <a:solidFill>
                  <a:schemeClr val="tx1"/>
                </a:solidFill>
                <a:effectLst/>
              </a:rPr>
              <a:t>Modifiez </a:t>
            </a:r>
            <a:r>
              <a:rPr lang="x-none" kern="1200" dirty="0">
                <a:solidFill>
                  <a:schemeClr val="tx1"/>
                </a:solidFill>
                <a:effectLst/>
              </a:rPr>
              <a:t>et renforcez (= rallongez) les </a:t>
            </a:r>
            <a:r>
              <a:rPr lang="x-none" b="1" kern="1200" dirty="0">
                <a:solidFill>
                  <a:schemeClr val="tx1"/>
                </a:solidFill>
                <a:effectLst/>
              </a:rPr>
              <a:t>mots de passe</a:t>
            </a:r>
            <a:r>
              <a:rPr lang="x-none" kern="1200" dirty="0">
                <a:solidFill>
                  <a:schemeClr val="tx1"/>
                </a:solidFill>
                <a:effectLst/>
              </a:rPr>
              <a:t> de tous vos comptes ; faites-le notamment si quelqu’un a eu ou a pu avoir accès à votre compte, par exemple si vos contacts disent avoir reçu des messages étranges de votre part.  </a:t>
            </a:r>
            <a:r>
              <a:rPr lang="x-none" kern="1200" dirty="0" err="1">
                <a:solidFill>
                  <a:schemeClr val="tx1"/>
                </a:solidFill>
                <a:effectLst/>
              </a:rPr>
              <a:t>Modifiez</a:t>
            </a:r>
            <a:r>
              <a:rPr lang="x-none" kern="1200" dirty="0">
                <a:solidFill>
                  <a:schemeClr val="tx1"/>
                </a:solidFill>
                <a:effectLst/>
              </a:rPr>
              <a:t> </a:t>
            </a:r>
            <a:r>
              <a:rPr lang="x-none" kern="1200" dirty="0" err="1">
                <a:solidFill>
                  <a:schemeClr val="tx1"/>
                </a:solidFill>
                <a:effectLst/>
              </a:rPr>
              <a:t>aussi</a:t>
            </a:r>
            <a:r>
              <a:rPr lang="x-none" kern="1200" dirty="0">
                <a:solidFill>
                  <a:schemeClr val="tx1"/>
                </a:solidFill>
                <a:effectLst/>
              </a:rPr>
              <a:t> </a:t>
            </a:r>
            <a:r>
              <a:rPr lang="x-none" kern="1200" dirty="0" err="1">
                <a:solidFill>
                  <a:schemeClr val="tx1"/>
                </a:solidFill>
                <a:effectLst/>
              </a:rPr>
              <a:t>votre</a:t>
            </a:r>
            <a:r>
              <a:rPr lang="x-none" kern="1200" dirty="0">
                <a:solidFill>
                  <a:schemeClr val="tx1"/>
                </a:solidFill>
                <a:effectLst/>
              </a:rPr>
              <a:t> mot de </a:t>
            </a:r>
            <a:r>
              <a:rPr lang="x-none" kern="1200" dirty="0" err="1">
                <a:solidFill>
                  <a:schemeClr val="tx1"/>
                </a:solidFill>
                <a:effectLst/>
              </a:rPr>
              <a:t>passe</a:t>
            </a:r>
            <a:r>
              <a:rPr lang="x-none" kern="1200" dirty="0">
                <a:solidFill>
                  <a:schemeClr val="tx1"/>
                </a:solidFill>
                <a:effectLst/>
              </a:rPr>
              <a:t> </a:t>
            </a:r>
            <a:r>
              <a:rPr lang="x-none" kern="1200" dirty="0" err="1">
                <a:solidFill>
                  <a:schemeClr val="tx1"/>
                </a:solidFill>
                <a:effectLst/>
              </a:rPr>
              <a:t>si</a:t>
            </a:r>
            <a:r>
              <a:rPr lang="x-none" kern="1200" dirty="0">
                <a:solidFill>
                  <a:schemeClr val="tx1"/>
                </a:solidFill>
                <a:effectLst/>
              </a:rPr>
              <a:t> le service </a:t>
            </a:r>
            <a:r>
              <a:rPr lang="x-none" kern="1200" dirty="0" err="1">
                <a:solidFill>
                  <a:schemeClr val="tx1"/>
                </a:solidFill>
                <a:effectLst/>
              </a:rPr>
              <a:t>lié</a:t>
            </a:r>
            <a:r>
              <a:rPr lang="x-none" kern="1200" dirty="0">
                <a:solidFill>
                  <a:schemeClr val="tx1"/>
                </a:solidFill>
                <a:effectLst/>
              </a:rPr>
              <a:t> à </a:t>
            </a:r>
            <a:r>
              <a:rPr lang="x-none" kern="1200" dirty="0" err="1">
                <a:solidFill>
                  <a:schemeClr val="tx1"/>
                </a:solidFill>
                <a:effectLst/>
              </a:rPr>
              <a:t>votre</a:t>
            </a:r>
            <a:r>
              <a:rPr lang="x-none" kern="1200" dirty="0">
                <a:solidFill>
                  <a:schemeClr val="tx1"/>
                </a:solidFill>
                <a:effectLst/>
              </a:rPr>
              <a:t> </a:t>
            </a:r>
            <a:r>
              <a:rPr lang="x-none" kern="1200" dirty="0" err="1">
                <a:solidFill>
                  <a:schemeClr val="tx1"/>
                </a:solidFill>
                <a:effectLst/>
              </a:rPr>
              <a:t>compte</a:t>
            </a:r>
            <a:r>
              <a:rPr lang="x-none" kern="1200" dirty="0">
                <a:solidFill>
                  <a:schemeClr val="tx1"/>
                </a:solidFill>
                <a:effectLst/>
              </a:rPr>
              <a:t> a </a:t>
            </a:r>
            <a:r>
              <a:rPr lang="x-none" kern="1200" dirty="0" err="1">
                <a:solidFill>
                  <a:schemeClr val="tx1"/>
                </a:solidFill>
                <a:effectLst/>
              </a:rPr>
              <a:t>été</a:t>
            </a:r>
            <a:r>
              <a:rPr lang="x-none" kern="1200" dirty="0">
                <a:solidFill>
                  <a:schemeClr val="tx1"/>
                </a:solidFill>
                <a:effectLst/>
              </a:rPr>
              <a:t> </a:t>
            </a:r>
            <a:r>
              <a:rPr lang="x-none" kern="1200" dirty="0" err="1">
                <a:solidFill>
                  <a:schemeClr val="tx1"/>
                </a:solidFill>
                <a:effectLst/>
              </a:rPr>
              <a:t>confronté</a:t>
            </a:r>
            <a:r>
              <a:rPr lang="x-none" kern="1200" dirty="0">
                <a:solidFill>
                  <a:schemeClr val="tx1"/>
                </a:solidFill>
                <a:effectLst/>
              </a:rPr>
              <a:t> à </a:t>
            </a:r>
            <a:r>
              <a:rPr lang="x-none" kern="1200" dirty="0" err="1">
                <a:solidFill>
                  <a:schemeClr val="tx1"/>
                </a:solidFill>
                <a:effectLst/>
              </a:rPr>
              <a:t>une</a:t>
            </a:r>
            <a:r>
              <a:rPr lang="x-none" kern="1200" dirty="0">
                <a:solidFill>
                  <a:schemeClr val="tx1"/>
                </a:solidFill>
                <a:effectLst/>
              </a:rPr>
              <a:t> </a:t>
            </a:r>
            <a:r>
              <a:rPr lang="x-none" kern="1200" dirty="0" err="1">
                <a:solidFill>
                  <a:schemeClr val="tx1"/>
                </a:solidFill>
                <a:effectLst/>
              </a:rPr>
              <a:t>fuite</a:t>
            </a:r>
            <a:r>
              <a:rPr lang="x-none" kern="1200" dirty="0">
                <a:solidFill>
                  <a:schemeClr val="tx1"/>
                </a:solidFill>
                <a:effectLst/>
              </a:rPr>
              <a:t> de </a:t>
            </a:r>
            <a:r>
              <a:rPr lang="x-none" kern="1200" dirty="0" err="1">
                <a:solidFill>
                  <a:schemeClr val="tx1"/>
                </a:solidFill>
                <a:effectLst/>
              </a:rPr>
              <a:t>données</a:t>
            </a:r>
            <a:r>
              <a:rPr lang="x-none" kern="1200" dirty="0">
                <a:solidFill>
                  <a:schemeClr val="tx1"/>
                </a:solidFill>
                <a:effectLst/>
              </a:rPr>
              <a:t>. </a:t>
            </a:r>
            <a:r>
              <a:rPr lang="x-none" kern="1200" dirty="0" err="1">
                <a:solidFill>
                  <a:schemeClr val="tx1"/>
                </a:solidFill>
                <a:effectLst/>
              </a:rPr>
              <a:t>Vous</a:t>
            </a:r>
            <a:r>
              <a:rPr lang="x-none" kern="1200" dirty="0">
                <a:solidFill>
                  <a:schemeClr val="tx1"/>
                </a:solidFill>
                <a:effectLst/>
              </a:rPr>
              <a:t> </a:t>
            </a:r>
            <a:r>
              <a:rPr lang="x-none" kern="1200" dirty="0" err="1">
                <a:solidFill>
                  <a:schemeClr val="tx1"/>
                </a:solidFill>
                <a:effectLst/>
              </a:rPr>
              <a:t>éviterez</a:t>
            </a:r>
            <a:r>
              <a:rPr lang="x-none" kern="1200" dirty="0">
                <a:solidFill>
                  <a:schemeClr val="tx1"/>
                </a:solidFill>
                <a:effectLst/>
              </a:rPr>
              <a:t> </a:t>
            </a:r>
            <a:r>
              <a:rPr lang="x-none" kern="1200" dirty="0" err="1">
                <a:solidFill>
                  <a:schemeClr val="tx1"/>
                </a:solidFill>
                <a:effectLst/>
              </a:rPr>
              <a:t>ainsi</a:t>
            </a:r>
            <a:r>
              <a:rPr lang="x-none" kern="1200" dirty="0">
                <a:solidFill>
                  <a:schemeClr val="tx1"/>
                </a:solidFill>
                <a:effectLst/>
              </a:rPr>
              <a:t> que la </a:t>
            </a:r>
            <a:r>
              <a:rPr lang="x-none" kern="1200" dirty="0" err="1">
                <a:solidFill>
                  <a:schemeClr val="tx1"/>
                </a:solidFill>
                <a:effectLst/>
              </a:rPr>
              <a:t>personne</a:t>
            </a:r>
            <a:r>
              <a:rPr lang="x-none" kern="1200" dirty="0">
                <a:solidFill>
                  <a:schemeClr val="tx1"/>
                </a:solidFill>
                <a:effectLst/>
              </a:rPr>
              <a:t> qui a </a:t>
            </a:r>
            <a:r>
              <a:rPr lang="x-none" kern="1200" dirty="0" err="1">
                <a:solidFill>
                  <a:schemeClr val="tx1"/>
                </a:solidFill>
                <a:effectLst/>
              </a:rPr>
              <a:t>eu</a:t>
            </a:r>
            <a:r>
              <a:rPr lang="x-none" kern="1200" dirty="0">
                <a:solidFill>
                  <a:schemeClr val="tx1"/>
                </a:solidFill>
                <a:effectLst/>
              </a:rPr>
              <a:t> </a:t>
            </a:r>
            <a:r>
              <a:rPr lang="x-none" kern="1200" dirty="0" err="1">
                <a:solidFill>
                  <a:schemeClr val="tx1"/>
                </a:solidFill>
                <a:effectLst/>
              </a:rPr>
              <a:t>accès</a:t>
            </a:r>
            <a:r>
              <a:rPr lang="x-none" kern="1200" dirty="0">
                <a:solidFill>
                  <a:schemeClr val="tx1"/>
                </a:solidFill>
                <a:effectLst/>
              </a:rPr>
              <a:t> aux </a:t>
            </a:r>
            <a:r>
              <a:rPr lang="x-none" kern="1200" dirty="0" err="1">
                <a:solidFill>
                  <a:schemeClr val="tx1"/>
                </a:solidFill>
                <a:effectLst/>
              </a:rPr>
              <a:t>données</a:t>
            </a:r>
            <a:r>
              <a:rPr lang="x-none" kern="1200" dirty="0">
                <a:solidFill>
                  <a:schemeClr val="tx1"/>
                </a:solidFill>
                <a:effectLst/>
              </a:rPr>
              <a:t> </a:t>
            </a:r>
            <a:r>
              <a:rPr lang="x-none" kern="1200" dirty="0" err="1">
                <a:solidFill>
                  <a:schemeClr val="tx1"/>
                </a:solidFill>
                <a:effectLst/>
              </a:rPr>
              <a:t>puisse</a:t>
            </a:r>
            <a:r>
              <a:rPr lang="x-none" kern="1200" dirty="0">
                <a:solidFill>
                  <a:schemeClr val="tx1"/>
                </a:solidFill>
                <a:effectLst/>
              </a:rPr>
              <a:t> </a:t>
            </a:r>
            <a:r>
              <a:rPr lang="x-none" kern="1200" dirty="0" err="1">
                <a:solidFill>
                  <a:schemeClr val="tx1"/>
                </a:solidFill>
                <a:effectLst/>
              </a:rPr>
              <a:t>également</a:t>
            </a:r>
            <a:r>
              <a:rPr lang="x-none" kern="1200" dirty="0">
                <a:solidFill>
                  <a:schemeClr val="tx1"/>
                </a:solidFill>
                <a:effectLst/>
              </a:rPr>
              <a:t> usurper </a:t>
            </a:r>
            <a:r>
              <a:rPr lang="x-none" kern="1200" dirty="0" err="1">
                <a:solidFill>
                  <a:schemeClr val="tx1"/>
                </a:solidFill>
                <a:effectLst/>
              </a:rPr>
              <a:t>vos</a:t>
            </a:r>
            <a:r>
              <a:rPr lang="x-none" kern="1200" dirty="0">
                <a:solidFill>
                  <a:schemeClr val="tx1"/>
                </a:solidFill>
                <a:effectLst/>
              </a:rPr>
              <a:t> </a:t>
            </a:r>
            <a:r>
              <a:rPr lang="x-none" kern="1200" dirty="0" err="1">
                <a:solidFill>
                  <a:schemeClr val="tx1"/>
                </a:solidFill>
                <a:effectLst/>
              </a:rPr>
              <a:t>identifiants</a:t>
            </a:r>
            <a:r>
              <a:rPr lang="x-none" kern="1200" dirty="0">
                <a:solidFill>
                  <a:schemeClr val="tx1"/>
                </a:solidFill>
                <a:effectLst/>
              </a:rPr>
              <a:t> de </a:t>
            </a:r>
            <a:r>
              <a:rPr lang="x-none" kern="1200" dirty="0" err="1">
                <a:solidFill>
                  <a:schemeClr val="tx1"/>
                </a:solidFill>
                <a:effectLst/>
              </a:rPr>
              <a:t>compte</a:t>
            </a:r>
            <a:r>
              <a:rPr lang="x-none" kern="1200" dirty="0">
                <a:solidFill>
                  <a:schemeClr val="tx1"/>
                </a:solidFill>
                <a:effectLst/>
              </a:rPr>
              <a:t>. Le site </a:t>
            </a:r>
            <a:r>
              <a:rPr lang="x-none" u="sng" kern="1200" dirty="0">
                <a:solidFill>
                  <a:schemeClr val="tx1"/>
                </a:solidFill>
                <a:effectLst/>
                <a:hlinkClick r:id="rId3"/>
              </a:rPr>
              <a:t>www.haveibeenpwned.com</a:t>
            </a:r>
            <a:r>
              <a:rPr lang="x-none" kern="1200" dirty="0">
                <a:solidFill>
                  <a:schemeClr val="tx1"/>
                </a:solidFill>
                <a:effectLst/>
              </a:rPr>
              <a:t> vous permet de vérifier si votre adresse e-mail figure dans une base de données compromise. </a:t>
            </a:r>
            <a:endParaRPr lang="fr-FR" b="0" i="0" u="none" strike="noStrike" kern="1200" dirty="0">
              <a:solidFill>
                <a:schemeClr val="tx1"/>
              </a:solidFill>
              <a:effectLst/>
            </a:endParaRPr>
          </a:p>
          <a:p>
            <a:pPr marL="171450" indent="-171450">
              <a:buFont typeface="Arial"/>
              <a:buChar char="•"/>
            </a:pPr>
            <a:r>
              <a:rPr lang="fr-FR" b="0" i="0" u="none" strike="noStrike" kern="1200" dirty="0">
                <a:solidFill>
                  <a:schemeClr val="tx1"/>
                </a:solidFill>
                <a:effectLst/>
              </a:rPr>
              <a:t>Faites un check </a:t>
            </a:r>
            <a:r>
              <a:rPr lang="fr-FR" b="1" i="0" u="none" strike="noStrike" kern="1200" dirty="0">
                <a:solidFill>
                  <a:schemeClr val="tx1"/>
                </a:solidFill>
                <a:effectLst/>
              </a:rPr>
              <a:t>anti-virus </a:t>
            </a:r>
            <a:r>
              <a:rPr lang="fr-FR" b="0" i="0" u="none" strike="noStrike" kern="1200" dirty="0">
                <a:solidFill>
                  <a:schemeClr val="tx1"/>
                </a:solidFill>
                <a:effectLst/>
              </a:rPr>
              <a:t>sur votre ordinateur.</a:t>
            </a:r>
            <a:r>
              <a:rPr lang="fr-FR" dirty="0"/>
              <a:t> </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9</a:t>
            </a:fld>
            <a:endParaRPr lang="en-GB">
              <a:solidFill>
                <a:prstClr val="black"/>
              </a:solidFill>
            </a:endParaRPr>
          </a:p>
        </p:txBody>
      </p:sp>
    </p:spTree>
    <p:extLst>
      <p:ext uri="{BB962C8B-B14F-4D97-AF65-F5344CB8AC3E}">
        <p14:creationId xmlns:p14="http://schemas.microsoft.com/office/powerpoint/2010/main" val="31886786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0" name="Espace réservé du texte 9"/>
          <p:cNvSpPr>
            <a:spLocks noGrp="1"/>
          </p:cNvSpPr>
          <p:nvPr>
            <p:ph type="body" sz="quarter" idx="13" hasCustomPrompt="1"/>
          </p:nvPr>
        </p:nvSpPr>
        <p:spPr>
          <a:xfrm>
            <a:off x="3416300" y="3271838"/>
            <a:ext cx="4476750" cy="2151062"/>
          </a:xfrm>
        </p:spPr>
        <p:txBody>
          <a:bodyPr/>
          <a:lstStyle>
            <a:lvl1pPr marL="0" indent="0">
              <a:buFontTx/>
              <a:buNone/>
              <a:defRPr sz="2400" b="1" i="0" baseline="0">
                <a:solidFill>
                  <a:srgbClr val="1BB7D5"/>
                </a:solidFill>
                <a:latin typeface="Avenir Heavy" charset="0"/>
                <a:ea typeface="Avenir Heavy" charset="0"/>
                <a:cs typeface="Avenir Heavy" charset="0"/>
              </a:defRPr>
            </a:lvl1pPr>
          </a:lstStyle>
          <a:p>
            <a:pPr lvl="0"/>
            <a:r>
              <a:rPr lang="fr-FR" dirty="0"/>
              <a:t>CLICK TO EDIT MASTER TITLE STYLE</a:t>
            </a:r>
          </a:p>
        </p:txBody>
      </p:sp>
      <p:sp>
        <p:nvSpPr>
          <p:cNvPr id="14" name="Espace réservé du texte 13"/>
          <p:cNvSpPr>
            <a:spLocks noGrp="1"/>
          </p:cNvSpPr>
          <p:nvPr>
            <p:ph type="body" sz="quarter" idx="14" hasCustomPrompt="1"/>
          </p:nvPr>
        </p:nvSpPr>
        <p:spPr>
          <a:xfrm>
            <a:off x="3416300" y="5599889"/>
            <a:ext cx="4796757" cy="898274"/>
          </a:xfrm>
        </p:spPr>
        <p:txBody>
          <a:bodyPr/>
          <a:lstStyle>
            <a:lvl1pPr marL="0" indent="0" eaLnBrk="1" hangingPunct="1">
              <a:spcBef>
                <a:spcPct val="0"/>
              </a:spcBef>
              <a:buFontTx/>
              <a:buNone/>
              <a:defRPr sz="1400">
                <a:solidFill>
                  <a:srgbClr val="E22567"/>
                </a:solidFill>
              </a:defRPr>
            </a:lvl1pPr>
          </a:lstStyle>
          <a:p>
            <a:pPr eaLnBrk="1" hangingPunct="1">
              <a:spcBef>
                <a:spcPct val="0"/>
              </a:spcBef>
              <a:buFontTx/>
              <a:buNone/>
            </a:pPr>
            <a:r>
              <a:rPr lang="en-US" altLang="en-US" sz="1400" dirty="0">
                <a:solidFill>
                  <a:srgbClr val="E22567"/>
                </a:solidFill>
                <a:latin typeface="Avenir Book" charset="0"/>
              </a:rPr>
              <a:t>City I date month year</a:t>
            </a:r>
          </a:p>
        </p:txBody>
      </p:sp>
    </p:spTree>
    <p:extLst>
      <p:ext uri="{BB962C8B-B14F-4D97-AF65-F5344CB8AC3E}">
        <p14:creationId xmlns:p14="http://schemas.microsoft.com/office/powerpoint/2010/main" val="1872502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nl-BE"/>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BE"/>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C2AD97F-BA35-4E4B-962E-AD287A58D4F4}" type="slidenum">
              <a:rPr lang="en-US" altLang="en-US"/>
              <a:pPr>
                <a:defRPr/>
              </a:pPr>
              <a:t>‹#›</a:t>
            </a:fld>
            <a:endParaRPr lang="en-US" altLang="en-US"/>
          </a:p>
        </p:txBody>
      </p:sp>
    </p:spTree>
    <p:extLst>
      <p:ext uri="{BB962C8B-B14F-4D97-AF65-F5344CB8AC3E}">
        <p14:creationId xmlns:p14="http://schemas.microsoft.com/office/powerpoint/2010/main" val="353635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CDB207-49D2-1146-A396-09B36D99F009}" type="slidenum">
              <a:rPr lang="en-US" altLang="en-US"/>
              <a:pPr>
                <a:defRPr/>
              </a:pPr>
              <a:t>‹#›</a:t>
            </a:fld>
            <a:endParaRPr lang="en-US" altLang="en-US"/>
          </a:p>
        </p:txBody>
      </p:sp>
    </p:spTree>
    <p:extLst>
      <p:ext uri="{BB962C8B-B14F-4D97-AF65-F5344CB8AC3E}">
        <p14:creationId xmlns:p14="http://schemas.microsoft.com/office/powerpoint/2010/main" val="1465286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Content with Caption">
    <p:spTree>
      <p:nvGrpSpPr>
        <p:cNvPr id="1" name=""/>
        <p:cNvGrpSpPr/>
        <p:nvPr/>
      </p:nvGrpSpPr>
      <p:grpSpPr>
        <a:xfrm>
          <a:off x="0" y="0"/>
          <a:ext cx="0" cy="0"/>
          <a:chOff x="0" y="0"/>
          <a:chExt cx="0" cy="0"/>
        </a:xfrm>
      </p:grpSpPr>
      <p:sp>
        <p:nvSpPr>
          <p:cNvPr id="32" name="Shape 32"/>
          <p:cNvSpPr>
            <a:spLocks noGrp="1"/>
          </p:cNvSpPr>
          <p:nvPr>
            <p:ph type="title"/>
          </p:nvPr>
        </p:nvSpPr>
        <p:spPr>
          <a:xfrm>
            <a:off x="457201" y="1"/>
            <a:ext cx="3008314" cy="1435100"/>
          </a:xfrm>
          <a:prstGeom prst="rect">
            <a:avLst/>
          </a:prstGeom>
        </p:spPr>
        <p:txBody>
          <a:bodyPr anchor="b"/>
          <a:lstStyle>
            <a:lvl1pPr algn="l">
              <a:defRPr sz="2000" b="1"/>
            </a:lvl1pPr>
          </a:lstStyle>
          <a:p>
            <a:pPr lvl="0"/>
            <a:r>
              <a:t>Click to edit Master title style</a:t>
            </a:r>
          </a:p>
        </p:txBody>
      </p:sp>
      <p:sp>
        <p:nvSpPr>
          <p:cNvPr id="33" name="Shape 33"/>
          <p:cNvSpPr>
            <a:spLocks noGrp="1"/>
          </p:cNvSpPr>
          <p:nvPr>
            <p:ph type="body" idx="1"/>
          </p:nvPr>
        </p:nvSpPr>
        <p:spPr>
          <a:xfrm>
            <a:off x="3575050" y="273051"/>
            <a:ext cx="5111750" cy="6584951"/>
          </a:xfrm>
          <a:prstGeom prst="rect">
            <a:avLst/>
          </a:prstGeo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4" name="Shape 34"/>
          <p:cNvSpPr>
            <a:spLocks noGrp="1"/>
          </p:cNvSpPr>
          <p:nvPr>
            <p:ph type="sldNum" sz="quarter" idx="10"/>
          </p:nvPr>
        </p:nvSpPr>
        <p:spPr>
          <a:ln w="12700">
            <a:miter lim="400000"/>
          </a:ln>
        </p:spPr>
        <p:txBody>
          <a:bodyPr/>
          <a:lstStyle>
            <a:lvl1pPr eaLnBrk="0" hangingPunct="0">
              <a:defRPr>
                <a:latin typeface="Proximus" panose="00000500000000000000" pitchFamily="2" charset="0"/>
                <a:cs typeface="Arial" panose="020B0604020202020204" pitchFamily="34" charset="0"/>
              </a:defRPr>
            </a:lvl1pPr>
          </a:lstStyle>
          <a:p>
            <a:pPr>
              <a:defRPr/>
            </a:pPr>
            <a:fld id="{10B56A63-36DC-C742-8D71-213ED9C15D25}" type="slidenum">
              <a:rPr/>
              <a:pPr>
                <a:defRPr/>
              </a:pPr>
              <a:t>‹#›</a:t>
            </a:fld>
            <a:endParaRPr/>
          </a:p>
        </p:txBody>
      </p:sp>
    </p:spTree>
    <p:extLst>
      <p:ext uri="{BB962C8B-B14F-4D97-AF65-F5344CB8AC3E}">
        <p14:creationId xmlns:p14="http://schemas.microsoft.com/office/powerpoint/2010/main" val="892364921"/>
      </p:ext>
    </p:extLst>
  </p:cSld>
  <p:clrMapOvr>
    <a:masterClrMapping/>
  </p:clrMapOvr>
  <p:transition xmlns:p14="http://schemas.microsoft.com/office/powerpoint/2010/mai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xt Content Slide 2">
    <p:spTree>
      <p:nvGrpSpPr>
        <p:cNvPr id="1" name=""/>
        <p:cNvGrpSpPr/>
        <p:nvPr/>
      </p:nvGrpSpPr>
      <p:grpSpPr>
        <a:xfrm>
          <a:off x="0" y="0"/>
          <a:ext cx="0" cy="0"/>
          <a:chOff x="0" y="0"/>
          <a:chExt cx="0" cy="0"/>
        </a:xfrm>
      </p:grpSpPr>
      <p:sp>
        <p:nvSpPr>
          <p:cNvPr id="9" name="Text Placeholder 2"/>
          <p:cNvSpPr>
            <a:spLocks noGrp="1"/>
          </p:cNvSpPr>
          <p:nvPr>
            <p:ph idx="1"/>
          </p:nvPr>
        </p:nvSpPr>
        <p:spPr bwMode="gray">
          <a:xfrm>
            <a:off x="634183" y="1278386"/>
            <a:ext cx="7866881" cy="4922391"/>
          </a:xfrm>
          <a:prstGeom prst="rect">
            <a:avLst/>
          </a:prstGeom>
        </p:spPr>
        <p:txBody>
          <a:bodyPr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2" name="Title 1"/>
          <p:cNvSpPr>
            <a:spLocks noGrp="1"/>
          </p:cNvSpPr>
          <p:nvPr>
            <p:ph type="title"/>
          </p:nvPr>
        </p:nvSpPr>
        <p:spPr/>
        <p:txBody>
          <a:bodyPr/>
          <a:lstStyle/>
          <a:p>
            <a:r>
              <a:rPr lang="en-US" noProof="0"/>
              <a:t>Click to edit Master title style</a:t>
            </a:r>
            <a:endParaRPr lang="en-GB" noProof="0" dirty="0"/>
          </a:p>
        </p:txBody>
      </p:sp>
      <p:sp>
        <p:nvSpPr>
          <p:cNvPr id="4" name="Slide Number Placeholder 4"/>
          <p:cNvSpPr>
            <a:spLocks noGrp="1"/>
          </p:cNvSpPr>
          <p:nvPr>
            <p:ph type="sldNum" sz="quarter" idx="10"/>
          </p:nvPr>
        </p:nvSpPr>
        <p:spPr/>
        <p:txBody>
          <a:bodyPr/>
          <a:lstStyle>
            <a:lvl1pPr>
              <a:defRPr/>
            </a:lvl1pPr>
          </a:lstStyle>
          <a:p>
            <a:pPr>
              <a:defRPr/>
            </a:pPr>
            <a:fld id="{325AD809-C46C-4149-AD7E-E30836F9AC28}" type="slidenum">
              <a:rPr lang="en-GB"/>
              <a:pPr>
                <a:defRPr/>
              </a:pPr>
              <a:t>‹#›</a:t>
            </a:fld>
            <a:endParaRPr lang="en-GB" dirty="0"/>
          </a:p>
        </p:txBody>
      </p:sp>
    </p:spTree>
    <p:extLst>
      <p:ext uri="{BB962C8B-B14F-4D97-AF65-F5344CB8AC3E}">
        <p14:creationId xmlns:p14="http://schemas.microsoft.com/office/powerpoint/2010/main" val="20989202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Object - Networking">
    <p:spTree>
      <p:nvGrpSpPr>
        <p:cNvPr id="1" name=""/>
        <p:cNvGrpSpPr/>
        <p:nvPr/>
      </p:nvGrpSpPr>
      <p:grpSpPr>
        <a:xfrm>
          <a:off x="0" y="0"/>
          <a:ext cx="0" cy="0"/>
          <a:chOff x="0" y="0"/>
          <a:chExt cx="0" cy="0"/>
        </a:xfrm>
      </p:grpSpPr>
      <p:sp>
        <p:nvSpPr>
          <p:cNvPr id="8" name="Content Placeholder 5"/>
          <p:cNvSpPr>
            <a:spLocks noGrp="1"/>
          </p:cNvSpPr>
          <p:nvPr>
            <p:ph sz="quarter" idx="4"/>
          </p:nvPr>
        </p:nvSpPr>
        <p:spPr>
          <a:xfrm>
            <a:off x="611716" y="2069439"/>
            <a:ext cx="7888288" cy="4162559"/>
          </a:xfrm>
          <a:prstGeom prst="rect">
            <a:avLst/>
          </a:prstGeom>
        </p:spPr>
        <p:txBody>
          <a:bodyPr/>
          <a:lstStyle>
            <a:lvl1pPr marL="0" indent="0">
              <a:buNone/>
              <a:defRPr/>
            </a:lvl1pPr>
          </a:lstStyle>
          <a:p>
            <a:pPr lvl="0"/>
            <a:endParaRPr lang="nl-BE" dirty="0"/>
          </a:p>
        </p:txBody>
      </p:sp>
      <p:sp>
        <p:nvSpPr>
          <p:cNvPr id="4" name="Title 1"/>
          <p:cNvSpPr>
            <a:spLocks noGrp="1"/>
          </p:cNvSpPr>
          <p:nvPr>
            <p:ph type="title"/>
          </p:nvPr>
        </p:nvSpPr>
        <p:spPr bwMode="white">
          <a:xfrm>
            <a:off x="374574" y="429658"/>
            <a:ext cx="5651653" cy="1498294"/>
          </a:xfrm>
          <a:prstGeom prst="rect">
            <a:avLst/>
          </a:prstGeom>
        </p:spPr>
        <p:txBody>
          <a:bodyPr>
            <a:normAutofit/>
          </a:bodyPr>
          <a:lstStyle>
            <a:lvl1pPr>
              <a:defRPr sz="4000">
                <a:solidFill>
                  <a:schemeClr val="bg1"/>
                </a:solidFill>
                <a:latin typeface="+mn-lt"/>
              </a:defRPr>
            </a:lvl1pPr>
          </a:lstStyle>
          <a:p>
            <a:r>
              <a:rPr lang="en-US" dirty="0"/>
              <a:t>Click to edit Master title style</a:t>
            </a:r>
            <a:endParaRPr lang="nl-BE" dirty="0"/>
          </a:p>
        </p:txBody>
      </p:sp>
      <p:sp>
        <p:nvSpPr>
          <p:cNvPr id="5" name="Slide Number Placeholder 3"/>
          <p:cNvSpPr>
            <a:spLocks noGrp="1"/>
          </p:cNvSpPr>
          <p:nvPr>
            <p:ph type="sldNum" sz="quarter" idx="10"/>
          </p:nvPr>
        </p:nvSpPr>
        <p:spPr>
          <a:xfrm>
            <a:off x="7075488" y="6488113"/>
            <a:ext cx="2057400" cy="365125"/>
          </a:xfrm>
        </p:spPr>
        <p:txBody>
          <a:bodyPr/>
          <a:lstStyle>
            <a:lvl1pPr algn="r">
              <a:defRPr sz="1200">
                <a:solidFill>
                  <a:srgbClr val="797979"/>
                </a:solidFill>
              </a:defRPr>
            </a:lvl1pPr>
          </a:lstStyle>
          <a:p>
            <a:pPr>
              <a:defRPr/>
            </a:pPr>
            <a:fld id="{393DD872-903F-EC4A-8058-1EFEED8DD1CA}" type="slidenum">
              <a:rPr lang="nl-BE"/>
              <a:pPr>
                <a:defRPr/>
              </a:pPr>
              <a:t>‹#›</a:t>
            </a:fld>
            <a:endParaRPr lang="nl-BE" dirty="0"/>
          </a:p>
        </p:txBody>
      </p:sp>
    </p:spTree>
    <p:extLst>
      <p:ext uri="{BB962C8B-B14F-4D97-AF65-F5344CB8AC3E}">
        <p14:creationId xmlns:p14="http://schemas.microsoft.com/office/powerpoint/2010/main" val="19861889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ullet list - Networking">
    <p:spTree>
      <p:nvGrpSpPr>
        <p:cNvPr id="1" name=""/>
        <p:cNvGrpSpPr/>
        <p:nvPr/>
      </p:nvGrpSpPr>
      <p:grpSpPr>
        <a:xfrm>
          <a:off x="0" y="0"/>
          <a:ext cx="0" cy="0"/>
          <a:chOff x="0" y="0"/>
          <a:chExt cx="0" cy="0"/>
        </a:xfrm>
      </p:grpSpPr>
      <p:sp>
        <p:nvSpPr>
          <p:cNvPr id="8" name="Content Placeholder 2"/>
          <p:cNvSpPr>
            <a:spLocks noGrp="1"/>
          </p:cNvSpPr>
          <p:nvPr>
            <p:ph idx="1"/>
          </p:nvPr>
        </p:nvSpPr>
        <p:spPr>
          <a:xfrm>
            <a:off x="628650" y="2108199"/>
            <a:ext cx="7886700" cy="4250268"/>
          </a:xfrm>
          <a:prstGeom prst="rect">
            <a:avLst/>
          </a:prstGeom>
        </p:spPr>
        <p:txBody>
          <a:bodyPr/>
          <a:lstStyle>
            <a:lvl1pPr>
              <a:defRPr>
                <a:solidFill>
                  <a:srgbClr val="797979"/>
                </a:solidFill>
              </a:defRPr>
            </a:lvl1pPr>
            <a:lvl2pPr>
              <a:defRPr>
                <a:solidFill>
                  <a:srgbClr val="797979"/>
                </a:solidFill>
              </a:defRPr>
            </a:lvl2pPr>
            <a:lvl3pPr>
              <a:defRPr>
                <a:solidFill>
                  <a:srgbClr val="797979"/>
                </a:solidFill>
              </a:defRPr>
            </a:lvl3pPr>
            <a:lvl4pPr>
              <a:defRPr>
                <a:solidFill>
                  <a:srgbClr val="797979"/>
                </a:solidFill>
              </a:defRPr>
            </a:lvl4pPr>
            <a:lvl5pPr>
              <a:defRPr>
                <a:solidFill>
                  <a:srgbClr val="797979"/>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p:txBody>
      </p:sp>
      <p:sp>
        <p:nvSpPr>
          <p:cNvPr id="4" name="Title 1"/>
          <p:cNvSpPr>
            <a:spLocks noGrp="1"/>
          </p:cNvSpPr>
          <p:nvPr>
            <p:ph type="title"/>
          </p:nvPr>
        </p:nvSpPr>
        <p:spPr bwMode="white">
          <a:xfrm>
            <a:off x="374574" y="429658"/>
            <a:ext cx="5651653" cy="1498294"/>
          </a:xfrm>
          <a:prstGeom prst="rect">
            <a:avLst/>
          </a:prstGeom>
        </p:spPr>
        <p:txBody>
          <a:bodyPr>
            <a:normAutofit/>
          </a:bodyPr>
          <a:lstStyle>
            <a:lvl1pPr>
              <a:defRPr sz="4000">
                <a:solidFill>
                  <a:schemeClr val="bg1"/>
                </a:solidFill>
                <a:latin typeface="+mn-lt"/>
              </a:defRPr>
            </a:lvl1pPr>
          </a:lstStyle>
          <a:p>
            <a:r>
              <a:rPr lang="en-US" dirty="0"/>
              <a:t>Click to edit Master title style</a:t>
            </a:r>
            <a:endParaRPr lang="nl-BE" dirty="0"/>
          </a:p>
        </p:txBody>
      </p:sp>
      <p:sp>
        <p:nvSpPr>
          <p:cNvPr id="5" name="Slide Number Placeholder 3"/>
          <p:cNvSpPr>
            <a:spLocks noGrp="1"/>
          </p:cNvSpPr>
          <p:nvPr>
            <p:ph type="sldNum" sz="quarter" idx="10"/>
          </p:nvPr>
        </p:nvSpPr>
        <p:spPr>
          <a:xfrm>
            <a:off x="7075488" y="6488113"/>
            <a:ext cx="2057400" cy="365125"/>
          </a:xfrm>
        </p:spPr>
        <p:txBody>
          <a:bodyPr/>
          <a:lstStyle>
            <a:lvl1pPr algn="r">
              <a:defRPr sz="1200">
                <a:solidFill>
                  <a:srgbClr val="797979"/>
                </a:solidFill>
              </a:defRPr>
            </a:lvl1pPr>
          </a:lstStyle>
          <a:p>
            <a:pPr>
              <a:defRPr/>
            </a:pPr>
            <a:fld id="{CE60D206-FE11-B642-863C-08517D669CB5}" type="slidenum">
              <a:rPr lang="nl-BE"/>
              <a:pPr>
                <a:defRPr/>
              </a:pPr>
              <a:t>‹#›</a:t>
            </a:fld>
            <a:endParaRPr lang="nl-BE" dirty="0"/>
          </a:p>
        </p:txBody>
      </p:sp>
    </p:spTree>
    <p:extLst>
      <p:ext uri="{BB962C8B-B14F-4D97-AF65-F5344CB8AC3E}">
        <p14:creationId xmlns:p14="http://schemas.microsoft.com/office/powerpoint/2010/main" val="1391033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Slide">
    <p:bg>
      <p:bgPr>
        <a:blipFill rotWithShape="1">
          <a:blip/>
          <a:stretch>
            <a:fillRect/>
          </a:stretch>
        </a:blipFill>
        <a:effectLst/>
      </p:bgPr>
    </p:bg>
    <p:spTree>
      <p:nvGrpSpPr>
        <p:cNvPr id="1" name=""/>
        <p:cNvGrpSpPr/>
        <p:nvPr/>
      </p:nvGrpSpPr>
      <p:grpSpPr>
        <a:xfrm>
          <a:off x="0" y="0"/>
          <a:ext cx="0" cy="0"/>
          <a:chOff x="0" y="0"/>
          <a:chExt cx="0" cy="0"/>
        </a:xfrm>
      </p:grpSpPr>
      <p:sp>
        <p:nvSpPr>
          <p:cNvPr id="10" name="Espace réservé du texte 9"/>
          <p:cNvSpPr>
            <a:spLocks noGrp="1"/>
          </p:cNvSpPr>
          <p:nvPr>
            <p:ph type="body" sz="quarter" idx="13" hasCustomPrompt="1"/>
          </p:nvPr>
        </p:nvSpPr>
        <p:spPr>
          <a:xfrm>
            <a:off x="3416300" y="3455938"/>
            <a:ext cx="4476750" cy="1966961"/>
          </a:xfrm>
        </p:spPr>
        <p:txBody>
          <a:bodyPr/>
          <a:lstStyle>
            <a:lvl1pPr marL="0" indent="0">
              <a:buFontTx/>
              <a:buNone/>
              <a:defRPr sz="2400" b="1" i="0" baseline="0">
                <a:solidFill>
                  <a:srgbClr val="EB5C4E"/>
                </a:solidFill>
                <a:latin typeface="Avenir Heavy" charset="0"/>
                <a:ea typeface="Avenir Heavy" charset="0"/>
                <a:cs typeface="Avenir Heavy" charset="0"/>
              </a:defRPr>
            </a:lvl1pPr>
          </a:lstStyle>
          <a:p>
            <a:pPr lvl="0"/>
            <a:r>
              <a:rPr lang="fr-FR" dirty="0"/>
              <a:t>CLICK TO EDIT MASTER TITLE STYLE</a:t>
            </a:r>
          </a:p>
        </p:txBody>
      </p:sp>
      <p:sp>
        <p:nvSpPr>
          <p:cNvPr id="14" name="Espace réservé du texte 13"/>
          <p:cNvSpPr>
            <a:spLocks noGrp="1"/>
          </p:cNvSpPr>
          <p:nvPr>
            <p:ph type="body" sz="quarter" idx="14" hasCustomPrompt="1"/>
          </p:nvPr>
        </p:nvSpPr>
        <p:spPr>
          <a:xfrm>
            <a:off x="3416300" y="5599889"/>
            <a:ext cx="4796757" cy="898274"/>
          </a:xfrm>
        </p:spPr>
        <p:txBody>
          <a:bodyPr/>
          <a:lstStyle>
            <a:lvl1pPr marL="0" indent="0" eaLnBrk="1" hangingPunct="1">
              <a:spcBef>
                <a:spcPct val="0"/>
              </a:spcBef>
              <a:buFontTx/>
              <a:buNone/>
              <a:defRPr sz="1400">
                <a:solidFill>
                  <a:srgbClr val="404040"/>
                </a:solidFill>
              </a:defRPr>
            </a:lvl1pPr>
          </a:lstStyle>
          <a:p>
            <a:pPr eaLnBrk="1" hangingPunct="1">
              <a:spcBef>
                <a:spcPct val="0"/>
              </a:spcBef>
              <a:buFontTx/>
              <a:buNone/>
            </a:pPr>
            <a:r>
              <a:rPr lang="en-US" altLang="en-US" sz="1400" dirty="0">
                <a:solidFill>
                  <a:srgbClr val="E22567"/>
                </a:solidFill>
                <a:latin typeface="Avenir Book" charset="0"/>
              </a:rPr>
              <a:t>City I date month year</a:t>
            </a:r>
          </a:p>
        </p:txBody>
      </p:sp>
      <p:sp>
        <p:nvSpPr>
          <p:cNvPr id="5" name="Espace réservé pour une image  6"/>
          <p:cNvSpPr>
            <a:spLocks noGrp="1"/>
          </p:cNvSpPr>
          <p:nvPr>
            <p:ph type="pic" sz="quarter" idx="15" hasCustomPrompt="1"/>
          </p:nvPr>
        </p:nvSpPr>
        <p:spPr>
          <a:xfrm>
            <a:off x="3416300" y="1385455"/>
            <a:ext cx="1471229" cy="1300907"/>
          </a:xfrm>
        </p:spPr>
        <p:txBody>
          <a:bodyPr/>
          <a:lstStyle>
            <a:lvl1pPr algn="ctr">
              <a:defRPr sz="1400" b="0" i="1" baseline="0">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r>
              <a:rPr lang="fr-FR" dirty="0"/>
              <a:t>Ajoutez ici le logo de votre organisation</a:t>
            </a:r>
          </a:p>
        </p:txBody>
      </p:sp>
    </p:spTree>
    <p:extLst>
      <p:ext uri="{BB962C8B-B14F-4D97-AF65-F5344CB8AC3E}">
        <p14:creationId xmlns:p14="http://schemas.microsoft.com/office/powerpoint/2010/main" val="28327139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Chapter_Blu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93848" y="469900"/>
            <a:ext cx="5956301" cy="1143000"/>
          </a:xfrm>
        </p:spPr>
        <p:txBody>
          <a:bodyPr>
            <a:normAutofit/>
          </a:bodyPr>
          <a:lstStyle>
            <a:lvl1pPr algn="ctr">
              <a:defRPr sz="2100" b="1" i="0">
                <a:solidFill>
                  <a:srgbClr val="EB5C4E"/>
                </a:solidFill>
                <a:latin typeface="Avenir Heavy" charset="0"/>
                <a:ea typeface="Avenir Heavy" charset="0"/>
                <a:cs typeface="Avenir Heavy" charset="0"/>
              </a:defRPr>
            </a:lvl1pPr>
          </a:lstStyle>
          <a:p>
            <a:r>
              <a:rPr lang="nl-BE" dirty="0"/>
              <a:t>Click to edit Master title style</a:t>
            </a:r>
            <a:endParaRPr lang="en-US" dirty="0"/>
          </a:p>
        </p:txBody>
      </p:sp>
      <p:sp>
        <p:nvSpPr>
          <p:cNvPr id="3" name="Content Placeholder 2"/>
          <p:cNvSpPr>
            <a:spLocks noGrp="1"/>
          </p:cNvSpPr>
          <p:nvPr>
            <p:ph idx="1"/>
          </p:nvPr>
        </p:nvSpPr>
        <p:spPr>
          <a:xfrm>
            <a:off x="965200" y="1841500"/>
            <a:ext cx="7162800" cy="3708015"/>
          </a:xfrm>
        </p:spPr>
        <p:txBody>
          <a:bodyPr/>
          <a:lstStyle>
            <a:lvl1pPr>
              <a:buClr>
                <a:srgbClr val="EB5C4E"/>
              </a:buClr>
              <a:defRPr sz="1800">
                <a:solidFill>
                  <a:srgbClr val="404040"/>
                </a:solidFill>
                <a:latin typeface="Avenir Book"/>
                <a:cs typeface="Avenir Book"/>
              </a:defRPr>
            </a:lvl1pPr>
            <a:lvl2pPr>
              <a:buClr>
                <a:srgbClr val="EB5C4E"/>
              </a:buClr>
              <a:defRPr sz="1800">
                <a:solidFill>
                  <a:srgbClr val="404040"/>
                </a:solidFill>
                <a:latin typeface="Avenir Book"/>
                <a:cs typeface="Avenir Book"/>
              </a:defRPr>
            </a:lvl2pPr>
            <a:lvl3pPr>
              <a:buClr>
                <a:srgbClr val="EB5C4E"/>
              </a:buClr>
              <a:defRPr sz="1800">
                <a:solidFill>
                  <a:srgbClr val="404040"/>
                </a:solidFill>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686800" y="6413500"/>
            <a:ext cx="435861" cy="365125"/>
          </a:xfrm>
        </p:spPr>
        <p:txBody>
          <a:bodyPr/>
          <a:lstStyle>
            <a:lvl1pPr algn="ctr">
              <a:defRPr/>
            </a:lvl1pPr>
          </a:lstStyle>
          <a:p>
            <a:pPr>
              <a:defRPr/>
            </a:pPr>
            <a:fld id="{2445E06D-40C8-EA46-88DD-7A5FD2B50BC1}" type="slidenum">
              <a:rPr lang="en-US" altLang="en-US" smtClean="0"/>
              <a:pPr>
                <a:defRPr/>
              </a:pPr>
              <a:t>‹#›</a:t>
            </a:fld>
            <a:endParaRPr lang="en-US" altLang="en-US" dirty="0"/>
          </a:p>
        </p:txBody>
      </p:sp>
      <p:cxnSp>
        <p:nvCxnSpPr>
          <p:cNvPr id="10" name="Connecteur droit 9"/>
          <p:cNvCxnSpPr/>
          <p:nvPr userDrawn="1"/>
        </p:nvCxnSpPr>
        <p:spPr>
          <a:xfrm>
            <a:off x="965200" y="1496164"/>
            <a:ext cx="7162800" cy="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40777823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Picture_Option_1">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0" y="409937"/>
            <a:ext cx="3725330" cy="583471"/>
          </a:xfrm>
        </p:spPr>
        <p:txBody>
          <a:bodyPr>
            <a:normAutofit/>
          </a:bodyPr>
          <a:lstStyle>
            <a:lvl1pPr algn="ctr">
              <a:defRPr sz="2200" b="1" i="0">
                <a:solidFill>
                  <a:srgbClr val="EB5C4E"/>
                </a:solidFill>
                <a:latin typeface="Avenir Medium" charset="0"/>
                <a:ea typeface="Avenir Medium" charset="0"/>
                <a:cs typeface="Avenir Medium" charset="0"/>
              </a:defRPr>
            </a:lvl1pPr>
          </a:lstStyle>
          <a:p>
            <a:r>
              <a:rPr lang="nl-BE" dirty="0"/>
              <a:t>Click to edit Master </a:t>
            </a:r>
            <a:br>
              <a:rPr lang="nl-BE" dirty="0"/>
            </a:br>
            <a:r>
              <a:rPr lang="nl-BE" dirty="0"/>
              <a:t>title style</a:t>
            </a:r>
            <a:endParaRPr lang="en-US" dirty="0"/>
          </a:p>
        </p:txBody>
      </p:sp>
      <p:sp>
        <p:nvSpPr>
          <p:cNvPr id="3" name="Content Placeholder 2"/>
          <p:cNvSpPr>
            <a:spLocks noGrp="1"/>
          </p:cNvSpPr>
          <p:nvPr>
            <p:ph idx="1"/>
          </p:nvPr>
        </p:nvSpPr>
        <p:spPr>
          <a:xfrm>
            <a:off x="4613835" y="1679913"/>
            <a:ext cx="3606800" cy="4525963"/>
          </a:xfrm>
        </p:spPr>
        <p:txBody>
          <a:bodyPr/>
          <a:lstStyle>
            <a:lvl1pPr>
              <a:buClr>
                <a:srgbClr val="EB5C4E"/>
              </a:buClr>
              <a:defRPr sz="1600" b="1">
                <a:solidFill>
                  <a:srgbClr val="404040"/>
                </a:solidFill>
                <a:latin typeface="Avenir Book"/>
                <a:cs typeface="Avenir Book"/>
              </a:defRPr>
            </a:lvl1pPr>
            <a:lvl2pPr>
              <a:buClr>
                <a:srgbClr val="EB5C4E"/>
              </a:buClr>
              <a:defRPr sz="1600">
                <a:solidFill>
                  <a:srgbClr val="404040"/>
                </a:solidFill>
                <a:latin typeface="Avenir Book"/>
                <a:cs typeface="Avenir Book"/>
              </a:defRPr>
            </a:lvl2pPr>
            <a:lvl3pPr>
              <a:buClr>
                <a:srgbClr val="EB5C4E"/>
              </a:buClr>
              <a:defRPr sz="1600">
                <a:solidFill>
                  <a:srgbClr val="404040"/>
                </a:solidFill>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534400" y="6481856"/>
            <a:ext cx="605474" cy="385668"/>
          </a:xfrm>
        </p:spPr>
        <p:txBody>
          <a:bodyPr/>
          <a:lstStyle>
            <a:lvl1pPr algn="ctr">
              <a:defRPr/>
            </a:lvl1pPr>
          </a:lstStyle>
          <a:p>
            <a:pPr>
              <a:defRPr/>
            </a:pPr>
            <a:fld id="{B837F764-1F0B-A64E-B258-E9A6F6E368C4}" type="slidenum">
              <a:rPr lang="en-US" altLang="en-US" smtClean="0"/>
              <a:pPr>
                <a:defRPr/>
              </a:pPr>
              <a:t>‹#›</a:t>
            </a:fld>
            <a:endParaRPr lang="en-US" altLang="en-US" dirty="0"/>
          </a:p>
        </p:txBody>
      </p:sp>
      <p:cxnSp>
        <p:nvCxnSpPr>
          <p:cNvPr id="8" name="Connecteur droit 7"/>
          <p:cNvCxnSpPr/>
          <p:nvPr userDrawn="1"/>
        </p:nvCxnSpPr>
        <p:spPr>
          <a:xfrm>
            <a:off x="4706471" y="1327307"/>
            <a:ext cx="3421529" cy="595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6171668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Last_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Espace réservé du texte 7"/>
          <p:cNvSpPr>
            <a:spLocks noGrp="1"/>
          </p:cNvSpPr>
          <p:nvPr>
            <p:ph type="body" sz="quarter" idx="10" hasCustomPrompt="1"/>
          </p:nvPr>
        </p:nvSpPr>
        <p:spPr>
          <a:xfrm>
            <a:off x="1053619" y="3894791"/>
            <a:ext cx="2813050" cy="277812"/>
          </a:xfrm>
        </p:spPr>
        <p:txBody>
          <a:bodyPr/>
          <a:lstStyle>
            <a:lvl1pPr marL="0" indent="0">
              <a:buNone/>
              <a:defRPr sz="1400" b="1" i="0">
                <a:solidFill>
                  <a:srgbClr val="EB5C4E"/>
                </a:solidFill>
                <a:latin typeface="Avenir Black" charset="0"/>
                <a:ea typeface="Avenir Black" charset="0"/>
                <a:cs typeface="Avenir Black"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a:t>Cyber Security Coalition</a:t>
            </a:r>
          </a:p>
        </p:txBody>
      </p:sp>
      <p:sp>
        <p:nvSpPr>
          <p:cNvPr id="10" name="Espace réservé du texte 9"/>
          <p:cNvSpPr>
            <a:spLocks noGrp="1"/>
          </p:cNvSpPr>
          <p:nvPr>
            <p:ph type="body" sz="quarter" idx="11" hasCustomPrompt="1"/>
          </p:nvPr>
        </p:nvSpPr>
        <p:spPr>
          <a:xfrm>
            <a:off x="1053619" y="4441151"/>
            <a:ext cx="3787775" cy="992748"/>
          </a:xfrm>
        </p:spPr>
        <p:txBody>
          <a:bodyPr/>
          <a:lstStyle>
            <a:lvl1pPr marL="0" indent="0">
              <a:buNone/>
              <a:defRPr sz="1200" b="0" i="0" baseline="0">
                <a:solidFill>
                  <a:srgbClr val="404040"/>
                </a:solidFill>
                <a:latin typeface="Avenir Book" charset="0"/>
                <a:ea typeface="Avenir Book" charset="0"/>
                <a:cs typeface="Avenir Book" charset="0"/>
              </a:defRPr>
            </a:lvl1pPr>
            <a:lvl2pPr marL="457200" indent="0">
              <a:buNone/>
              <a:defRPr sz="1200" b="0" i="0">
                <a:latin typeface="Avenir Book" charset="0"/>
                <a:ea typeface="Avenir Book" charset="0"/>
                <a:cs typeface="Avenir Book" charset="0"/>
              </a:defRPr>
            </a:lvl2pPr>
            <a:lvl3pPr marL="914400" indent="0">
              <a:buNone/>
              <a:defRPr sz="1200" b="0" i="0">
                <a:latin typeface="Avenir Book" charset="0"/>
                <a:ea typeface="Avenir Book" charset="0"/>
                <a:cs typeface="Avenir Book" charset="0"/>
              </a:defRPr>
            </a:lvl3pPr>
            <a:lvl4pPr marL="1371600" indent="0">
              <a:buNone/>
              <a:defRPr sz="1200" b="0" i="0">
                <a:latin typeface="Avenir Book" charset="0"/>
                <a:ea typeface="Avenir Book" charset="0"/>
                <a:cs typeface="Avenir Book" charset="0"/>
              </a:defRPr>
            </a:lvl4pPr>
            <a:lvl5pPr marL="1828800" indent="0">
              <a:buNone/>
              <a:defRPr sz="1200" b="0" i="0">
                <a:latin typeface="Avenir Book" charset="0"/>
                <a:ea typeface="Avenir Book" charset="0"/>
                <a:cs typeface="Avenir Book" charset="0"/>
              </a:defRPr>
            </a:lvl5pPr>
          </a:lstStyle>
          <a:p>
            <a:pPr lvl="0"/>
            <a:r>
              <a:rPr lang="fr-FR" dirty="0" err="1"/>
              <a:t>Adress</a:t>
            </a:r>
            <a:endParaRPr lang="fr-FR" dirty="0"/>
          </a:p>
          <a:p>
            <a:pPr lvl="0"/>
            <a:r>
              <a:rPr lang="fr-FR" dirty="0"/>
              <a:t>Zip code</a:t>
            </a:r>
          </a:p>
          <a:p>
            <a:pPr lvl="0"/>
            <a:r>
              <a:rPr lang="fr-FR" dirty="0"/>
              <a:t>email</a:t>
            </a:r>
          </a:p>
        </p:txBody>
      </p:sp>
      <p:sp>
        <p:nvSpPr>
          <p:cNvPr id="11" name="Espace réservé du texte 7"/>
          <p:cNvSpPr>
            <a:spLocks noGrp="1"/>
          </p:cNvSpPr>
          <p:nvPr>
            <p:ph type="body" sz="quarter" idx="12" hasCustomPrompt="1"/>
          </p:nvPr>
        </p:nvSpPr>
        <p:spPr>
          <a:xfrm>
            <a:off x="1053274" y="5734494"/>
            <a:ext cx="2813050" cy="277812"/>
          </a:xfrm>
        </p:spPr>
        <p:txBody>
          <a:bodyPr/>
          <a:lstStyle>
            <a:lvl1pPr marL="0" indent="0">
              <a:buNone/>
              <a:defRPr sz="1200" b="0" i="0">
                <a:solidFill>
                  <a:srgbClr val="EB5C4E"/>
                </a:solidFill>
                <a:latin typeface="Avenir Medium" charset="0"/>
                <a:ea typeface="Avenir Medium" charset="0"/>
                <a:cs typeface="Avenir Medium"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err="1"/>
              <a:t>website</a:t>
            </a:r>
            <a:endParaRPr lang="fr-FR" dirty="0"/>
          </a:p>
        </p:txBody>
      </p:sp>
      <p:sp>
        <p:nvSpPr>
          <p:cNvPr id="7" name="Espace réservé pour une image  6"/>
          <p:cNvSpPr>
            <a:spLocks noGrp="1"/>
          </p:cNvSpPr>
          <p:nvPr>
            <p:ph type="pic" sz="quarter" idx="13" hasCustomPrompt="1"/>
          </p:nvPr>
        </p:nvSpPr>
        <p:spPr>
          <a:xfrm>
            <a:off x="3282279" y="1385455"/>
            <a:ext cx="1471229" cy="1300907"/>
          </a:xfrm>
        </p:spPr>
        <p:txBody>
          <a:bodyPr/>
          <a:lstStyle>
            <a:lvl1pPr algn="ctr">
              <a:defRPr sz="1400" b="0" i="1" baseline="0">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r>
              <a:rPr lang="fr-FR" dirty="0"/>
              <a:t>Ajoutez ici le logo de votre organisation</a:t>
            </a:r>
          </a:p>
        </p:txBody>
      </p:sp>
      <p:sp>
        <p:nvSpPr>
          <p:cNvPr id="9" name="Espace réservé du texte 13"/>
          <p:cNvSpPr>
            <a:spLocks noGrp="1"/>
          </p:cNvSpPr>
          <p:nvPr>
            <p:ph type="body" sz="quarter" idx="14" hasCustomPrompt="1"/>
          </p:nvPr>
        </p:nvSpPr>
        <p:spPr>
          <a:xfrm>
            <a:off x="5480242" y="5842251"/>
            <a:ext cx="3055697" cy="655911"/>
          </a:xfrm>
        </p:spPr>
        <p:txBody>
          <a:bodyPr/>
          <a:lstStyle>
            <a:lvl1pPr marL="0" indent="0" eaLnBrk="1" hangingPunct="1">
              <a:spcBef>
                <a:spcPct val="0"/>
              </a:spcBef>
              <a:buFontTx/>
              <a:buNone/>
              <a:defRPr sz="1400">
                <a:solidFill>
                  <a:srgbClr val="404040"/>
                </a:solidFill>
              </a:defRPr>
            </a:lvl1pPr>
          </a:lstStyle>
          <a:p>
            <a:pPr eaLnBrk="1" hangingPunct="1">
              <a:spcBef>
                <a:spcPct val="0"/>
              </a:spcBef>
              <a:buFontTx/>
              <a:buNone/>
            </a:pPr>
            <a:r>
              <a:rPr lang="en-US" altLang="en-US" sz="1400" dirty="0">
                <a:solidFill>
                  <a:srgbClr val="E22567"/>
                </a:solidFill>
                <a:latin typeface="Avenir Book" charset="0"/>
              </a:rPr>
              <a:t>City I date month year</a:t>
            </a:r>
          </a:p>
        </p:txBody>
      </p:sp>
    </p:spTree>
    <p:extLst>
      <p:ext uri="{BB962C8B-B14F-4D97-AF65-F5344CB8AC3E}">
        <p14:creationId xmlns:p14="http://schemas.microsoft.com/office/powerpoint/2010/main" val="2032583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hapter_Blu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93848" y="469900"/>
            <a:ext cx="5956301" cy="1143000"/>
          </a:xfrm>
        </p:spPr>
        <p:txBody>
          <a:bodyPr>
            <a:normAutofit/>
          </a:bodyPr>
          <a:lstStyle>
            <a:lvl1pPr algn="ctr">
              <a:defRPr sz="2100" b="1" i="0">
                <a:solidFill>
                  <a:srgbClr val="E22567"/>
                </a:solidFill>
                <a:latin typeface="Avenir Heavy" charset="0"/>
                <a:ea typeface="Avenir Heavy" charset="0"/>
                <a:cs typeface="Avenir Heavy" charset="0"/>
              </a:defRPr>
            </a:lvl1pPr>
          </a:lstStyle>
          <a:p>
            <a:r>
              <a:rPr lang="nl-BE" dirty="0"/>
              <a:t>Click to edit Master title style</a:t>
            </a:r>
            <a:endParaRPr lang="en-US" dirty="0"/>
          </a:p>
        </p:txBody>
      </p:sp>
      <p:sp>
        <p:nvSpPr>
          <p:cNvPr id="3" name="Content Placeholder 2"/>
          <p:cNvSpPr>
            <a:spLocks noGrp="1"/>
          </p:cNvSpPr>
          <p:nvPr>
            <p:ph idx="1"/>
          </p:nvPr>
        </p:nvSpPr>
        <p:spPr>
          <a:xfrm>
            <a:off x="965200" y="1841500"/>
            <a:ext cx="7721600" cy="4525963"/>
          </a:xfrm>
        </p:spPr>
        <p:txBody>
          <a:bodyPr/>
          <a:lstStyle>
            <a:lvl1pPr>
              <a:buClr>
                <a:srgbClr val="E22567"/>
              </a:buClr>
              <a:defRPr sz="1800">
                <a:latin typeface="Avenir Book"/>
                <a:cs typeface="Avenir Book"/>
              </a:defRPr>
            </a:lvl1pPr>
            <a:lvl2pPr>
              <a:buClr>
                <a:srgbClr val="CE0048"/>
              </a:buClr>
              <a:defRPr sz="1800">
                <a:latin typeface="Avenir Book"/>
                <a:cs typeface="Avenir Book"/>
              </a:defRPr>
            </a:lvl2pPr>
            <a:lvl3pPr>
              <a:buClr>
                <a:srgbClr val="CE0048"/>
              </a:buClr>
              <a:defRPr sz="1800">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686800" y="6413500"/>
            <a:ext cx="435861" cy="365125"/>
          </a:xfrm>
        </p:spPr>
        <p:txBody>
          <a:bodyPr/>
          <a:lstStyle>
            <a:lvl1pPr algn="ctr">
              <a:defRPr/>
            </a:lvl1pPr>
          </a:lstStyle>
          <a:p>
            <a:pPr>
              <a:defRPr/>
            </a:pPr>
            <a:fld id="{2445E06D-40C8-EA46-88DD-7A5FD2B50BC1}" type="slidenum">
              <a:rPr lang="en-US" altLang="en-US" smtClean="0"/>
              <a:pPr>
                <a:defRPr/>
              </a:pPr>
              <a:t>‹#›</a:t>
            </a:fld>
            <a:endParaRPr lang="en-US" altLang="en-US" dirty="0"/>
          </a:p>
        </p:txBody>
      </p:sp>
      <p:cxnSp>
        <p:nvCxnSpPr>
          <p:cNvPr id="10" name="Connecteur droit 9"/>
          <p:cNvCxnSpPr/>
          <p:nvPr userDrawn="1"/>
        </p:nvCxnSpPr>
        <p:spPr>
          <a:xfrm>
            <a:off x="965200" y="1496164"/>
            <a:ext cx="7162800" cy="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1926120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_Option_1">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0" y="263694"/>
            <a:ext cx="3725330" cy="583471"/>
          </a:xfrm>
        </p:spPr>
        <p:txBody>
          <a:bodyPr>
            <a:normAutofit/>
          </a:bodyPr>
          <a:lstStyle>
            <a:lvl1pPr algn="ctr">
              <a:defRPr sz="2200" b="1" i="0">
                <a:solidFill>
                  <a:srgbClr val="E22567"/>
                </a:solidFill>
                <a:latin typeface="Avenir Medium" charset="0"/>
                <a:ea typeface="Avenir Medium" charset="0"/>
                <a:cs typeface="Avenir Medium" charset="0"/>
              </a:defRPr>
            </a:lvl1pPr>
          </a:lstStyle>
          <a:p>
            <a:r>
              <a:rPr lang="nl-BE" dirty="0"/>
              <a:t>Click to edit Master </a:t>
            </a:r>
            <a:br>
              <a:rPr lang="nl-BE" dirty="0"/>
            </a:br>
            <a:r>
              <a:rPr lang="nl-BE" dirty="0"/>
              <a:t>title style</a:t>
            </a:r>
            <a:endParaRPr lang="en-US" dirty="0"/>
          </a:p>
        </p:txBody>
      </p:sp>
      <p:sp>
        <p:nvSpPr>
          <p:cNvPr id="3" name="Content Placeholder 2"/>
          <p:cNvSpPr>
            <a:spLocks noGrp="1"/>
          </p:cNvSpPr>
          <p:nvPr>
            <p:ph idx="1"/>
          </p:nvPr>
        </p:nvSpPr>
        <p:spPr>
          <a:xfrm>
            <a:off x="4613835" y="1679913"/>
            <a:ext cx="3606800" cy="4525963"/>
          </a:xfrm>
        </p:spPr>
        <p:txBody>
          <a:bodyPr/>
          <a:lstStyle>
            <a:lvl1pPr>
              <a:buClr>
                <a:srgbClr val="E22567"/>
              </a:buClr>
              <a:defRPr sz="1600" b="1">
                <a:solidFill>
                  <a:schemeClr val="bg1">
                    <a:lumMod val="50000"/>
                  </a:schemeClr>
                </a:solidFill>
                <a:latin typeface="Avenir Book"/>
                <a:cs typeface="Avenir Book"/>
              </a:defRPr>
            </a:lvl1pPr>
            <a:lvl2pPr>
              <a:buClr>
                <a:srgbClr val="E22567"/>
              </a:buClr>
              <a:defRPr sz="1600">
                <a:solidFill>
                  <a:schemeClr val="bg1">
                    <a:lumMod val="50000"/>
                  </a:schemeClr>
                </a:solidFill>
                <a:latin typeface="Avenir Book"/>
                <a:cs typeface="Avenir Book"/>
              </a:defRPr>
            </a:lvl2pPr>
            <a:lvl3pPr>
              <a:buClr>
                <a:srgbClr val="E22567"/>
              </a:buClr>
              <a:defRPr sz="1600">
                <a:solidFill>
                  <a:schemeClr val="bg1">
                    <a:lumMod val="50000"/>
                  </a:schemeClr>
                </a:solidFill>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534400" y="6481856"/>
            <a:ext cx="605474" cy="385668"/>
          </a:xfrm>
        </p:spPr>
        <p:txBody>
          <a:bodyPr/>
          <a:lstStyle>
            <a:lvl1pPr algn="ctr">
              <a:defRPr/>
            </a:lvl1pPr>
          </a:lstStyle>
          <a:p>
            <a:pPr>
              <a:defRPr/>
            </a:pPr>
            <a:fld id="{B837F764-1F0B-A64E-B258-E9A6F6E368C4}" type="slidenum">
              <a:rPr lang="en-US" altLang="en-US" smtClean="0"/>
              <a:pPr>
                <a:defRPr/>
              </a:pPr>
              <a:t>‹#›</a:t>
            </a:fld>
            <a:endParaRPr lang="en-US" altLang="en-US" dirty="0"/>
          </a:p>
        </p:txBody>
      </p:sp>
      <p:cxnSp>
        <p:nvCxnSpPr>
          <p:cNvPr id="8" name="Connecteur droit 7"/>
          <p:cNvCxnSpPr/>
          <p:nvPr userDrawn="1"/>
        </p:nvCxnSpPr>
        <p:spPr>
          <a:xfrm>
            <a:off x="4706471" y="1327307"/>
            <a:ext cx="3421529" cy="595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7" name="Espace réservé pour une image  6"/>
          <p:cNvSpPr>
            <a:spLocks noGrp="1"/>
          </p:cNvSpPr>
          <p:nvPr>
            <p:ph type="pic" sz="quarter" idx="11"/>
          </p:nvPr>
        </p:nvSpPr>
        <p:spPr>
          <a:xfrm>
            <a:off x="817897" y="263694"/>
            <a:ext cx="2630487" cy="2630488"/>
          </a:xfrm>
        </p:spPr>
        <p:txBody>
          <a:bodyPr/>
          <a:lstStyle>
            <a:lvl1pPr>
              <a:defRPr sz="1400" b="0" i="1">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endParaRPr lang="fr-FR" dirty="0"/>
          </a:p>
        </p:txBody>
      </p:sp>
      <p:sp>
        <p:nvSpPr>
          <p:cNvPr id="10" name="Espace réservé pour une image  6"/>
          <p:cNvSpPr>
            <a:spLocks noGrp="1"/>
          </p:cNvSpPr>
          <p:nvPr>
            <p:ph type="pic" sz="quarter" idx="12"/>
          </p:nvPr>
        </p:nvSpPr>
        <p:spPr>
          <a:xfrm>
            <a:off x="817897" y="3039483"/>
            <a:ext cx="2630487" cy="2630488"/>
          </a:xfrm>
        </p:spPr>
        <p:txBody>
          <a:bodyPr/>
          <a:lstStyle>
            <a:lvl1pPr>
              <a:defRPr sz="1400" b="0" i="1">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endParaRPr lang="fr-FR" dirty="0"/>
          </a:p>
        </p:txBody>
      </p:sp>
    </p:spTree>
    <p:extLst>
      <p:ext uri="{BB962C8B-B14F-4D97-AF65-F5344CB8AC3E}">
        <p14:creationId xmlns:p14="http://schemas.microsoft.com/office/powerpoint/2010/main" val="492477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st_slide">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auto">
          <a:xfrm>
            <a:off x="-19075" y="-26989"/>
            <a:ext cx="9182179" cy="69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83880" y="704459"/>
            <a:ext cx="2019300" cy="1981200"/>
          </a:xfrm>
          <a:prstGeom prst="rect">
            <a:avLst/>
          </a:prstGeom>
        </p:spPr>
      </p:pic>
      <p:sp>
        <p:nvSpPr>
          <p:cNvPr id="8" name="Espace réservé du texte 7"/>
          <p:cNvSpPr>
            <a:spLocks noGrp="1"/>
          </p:cNvSpPr>
          <p:nvPr>
            <p:ph type="body" sz="quarter" idx="10" hasCustomPrompt="1"/>
          </p:nvPr>
        </p:nvSpPr>
        <p:spPr>
          <a:xfrm>
            <a:off x="784225" y="4703262"/>
            <a:ext cx="2813050" cy="277812"/>
          </a:xfrm>
        </p:spPr>
        <p:txBody>
          <a:bodyPr/>
          <a:lstStyle>
            <a:lvl1pPr marL="0" indent="0">
              <a:buNone/>
              <a:defRPr sz="1400" b="1" i="0">
                <a:solidFill>
                  <a:srgbClr val="1BB7D5"/>
                </a:solidFill>
                <a:latin typeface="Avenir Black" charset="0"/>
                <a:ea typeface="Avenir Black" charset="0"/>
                <a:cs typeface="Avenir Black"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a:t>Cyber Security Coalition</a:t>
            </a:r>
          </a:p>
        </p:txBody>
      </p:sp>
      <p:sp>
        <p:nvSpPr>
          <p:cNvPr id="10" name="Espace réservé du texte 9"/>
          <p:cNvSpPr>
            <a:spLocks noGrp="1"/>
          </p:cNvSpPr>
          <p:nvPr>
            <p:ph type="body" sz="quarter" idx="11" hasCustomPrompt="1"/>
          </p:nvPr>
        </p:nvSpPr>
        <p:spPr>
          <a:xfrm>
            <a:off x="784225" y="5101724"/>
            <a:ext cx="3787775" cy="609266"/>
          </a:xfrm>
        </p:spPr>
        <p:txBody>
          <a:bodyPr/>
          <a:lstStyle>
            <a:lvl1pPr marL="0" indent="0">
              <a:buNone/>
              <a:defRPr sz="1200" b="0" i="0" baseline="0">
                <a:latin typeface="Avenir Book" charset="0"/>
                <a:ea typeface="Avenir Book" charset="0"/>
                <a:cs typeface="Avenir Book" charset="0"/>
              </a:defRPr>
            </a:lvl1pPr>
            <a:lvl2pPr marL="457200" indent="0">
              <a:buNone/>
              <a:defRPr sz="1200" b="0" i="0">
                <a:latin typeface="Avenir Book" charset="0"/>
                <a:ea typeface="Avenir Book" charset="0"/>
                <a:cs typeface="Avenir Book" charset="0"/>
              </a:defRPr>
            </a:lvl2pPr>
            <a:lvl3pPr marL="914400" indent="0">
              <a:buNone/>
              <a:defRPr sz="1200" b="0" i="0">
                <a:latin typeface="Avenir Book" charset="0"/>
                <a:ea typeface="Avenir Book" charset="0"/>
                <a:cs typeface="Avenir Book" charset="0"/>
              </a:defRPr>
            </a:lvl3pPr>
            <a:lvl4pPr marL="1371600" indent="0">
              <a:buNone/>
              <a:defRPr sz="1200" b="0" i="0">
                <a:latin typeface="Avenir Book" charset="0"/>
                <a:ea typeface="Avenir Book" charset="0"/>
                <a:cs typeface="Avenir Book" charset="0"/>
              </a:defRPr>
            </a:lvl4pPr>
            <a:lvl5pPr marL="1828800" indent="0">
              <a:buNone/>
              <a:defRPr sz="1200" b="0" i="0">
                <a:latin typeface="Avenir Book" charset="0"/>
                <a:ea typeface="Avenir Book" charset="0"/>
                <a:cs typeface="Avenir Book" charset="0"/>
              </a:defRPr>
            </a:lvl5pPr>
          </a:lstStyle>
          <a:p>
            <a:pPr lvl="0"/>
            <a:r>
              <a:rPr lang="fr-FR" dirty="0" err="1"/>
              <a:t>Adress</a:t>
            </a:r>
            <a:endParaRPr lang="fr-FR" dirty="0"/>
          </a:p>
          <a:p>
            <a:pPr lvl="0"/>
            <a:r>
              <a:rPr lang="fr-FR" dirty="0"/>
              <a:t>Zip code</a:t>
            </a:r>
          </a:p>
          <a:p>
            <a:pPr lvl="0"/>
            <a:r>
              <a:rPr lang="fr-FR" dirty="0"/>
              <a:t>email</a:t>
            </a:r>
          </a:p>
        </p:txBody>
      </p:sp>
      <p:sp>
        <p:nvSpPr>
          <p:cNvPr id="11" name="Espace réservé du texte 7"/>
          <p:cNvSpPr>
            <a:spLocks noGrp="1"/>
          </p:cNvSpPr>
          <p:nvPr>
            <p:ph type="body" sz="quarter" idx="12" hasCustomPrompt="1"/>
          </p:nvPr>
        </p:nvSpPr>
        <p:spPr>
          <a:xfrm>
            <a:off x="783880" y="5842252"/>
            <a:ext cx="2813050" cy="277812"/>
          </a:xfrm>
        </p:spPr>
        <p:txBody>
          <a:bodyPr/>
          <a:lstStyle>
            <a:lvl1pPr marL="0" indent="0">
              <a:buNone/>
              <a:defRPr sz="1400" b="0" i="0">
                <a:solidFill>
                  <a:srgbClr val="1BB7D5"/>
                </a:solidFill>
                <a:latin typeface="Avenir Medium" charset="0"/>
                <a:ea typeface="Avenir Medium" charset="0"/>
                <a:cs typeface="Avenir Medium"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err="1"/>
              <a:t>website</a:t>
            </a:r>
            <a:endParaRPr lang="fr-FR" dirty="0"/>
          </a:p>
        </p:txBody>
      </p:sp>
    </p:spTree>
    <p:extLst>
      <p:ext uri="{BB962C8B-B14F-4D97-AF65-F5344CB8AC3E}">
        <p14:creationId xmlns:p14="http://schemas.microsoft.com/office/powerpoint/2010/main" val="657446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nl-BE"/>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BE"/>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8B88EC6-FB30-604F-A1F4-9433FCE8C09E}" type="slidenum">
              <a:rPr lang="en-US" altLang="en-US"/>
              <a:pPr>
                <a:defRPr/>
              </a:pPr>
              <a:t>‹#›</a:t>
            </a:fld>
            <a:endParaRPr lang="en-US" altLang="en-US"/>
          </a:p>
        </p:txBody>
      </p:sp>
    </p:spTree>
    <p:extLst>
      <p:ext uri="{BB962C8B-B14F-4D97-AF65-F5344CB8AC3E}">
        <p14:creationId xmlns:p14="http://schemas.microsoft.com/office/powerpoint/2010/main" val="1767199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CBB724B-BDD0-BA4F-AB00-99718CF06CC2}" type="slidenum">
              <a:rPr lang="en-US" altLang="en-US"/>
              <a:pPr>
                <a:defRPr/>
              </a:pPr>
              <a:t>‹#›</a:t>
            </a:fld>
            <a:endParaRPr lang="en-US" altLang="en-US"/>
          </a:p>
        </p:txBody>
      </p:sp>
    </p:spTree>
    <p:extLst>
      <p:ext uri="{BB962C8B-B14F-4D97-AF65-F5344CB8AC3E}">
        <p14:creationId xmlns:p14="http://schemas.microsoft.com/office/powerpoint/2010/main" val="1627309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BE"/>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49C780A-4570-0D42-9E68-42CE469F332B}" type="slidenum">
              <a:rPr lang="en-US" altLang="en-US"/>
              <a:pPr>
                <a:defRPr/>
              </a:pPr>
              <a:t>‹#›</a:t>
            </a:fld>
            <a:endParaRPr lang="en-US" altLang="en-US"/>
          </a:p>
        </p:txBody>
      </p:sp>
    </p:spTree>
    <p:extLst>
      <p:ext uri="{BB962C8B-B14F-4D97-AF65-F5344CB8AC3E}">
        <p14:creationId xmlns:p14="http://schemas.microsoft.com/office/powerpoint/2010/main" val="1991883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4735AD5-07AC-4248-BD58-C712ABC2F6F4}" type="slidenum">
              <a:rPr lang="en-US" altLang="en-US"/>
              <a:pPr>
                <a:defRPr/>
              </a:pPr>
              <a:t>‹#›</a:t>
            </a:fld>
            <a:endParaRPr lang="en-US" altLang="en-US"/>
          </a:p>
        </p:txBody>
      </p:sp>
    </p:spTree>
    <p:extLst>
      <p:ext uri="{BB962C8B-B14F-4D97-AF65-F5344CB8AC3E}">
        <p14:creationId xmlns:p14="http://schemas.microsoft.com/office/powerpoint/2010/main" val="461529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2F939CD-0681-644D-A3BD-A33A998AF36E}" type="slidenum">
              <a:rPr lang="en-US" altLang="en-US"/>
              <a:pPr>
                <a:defRPr/>
              </a:pPr>
              <a:t>‹#›</a:t>
            </a:fld>
            <a:endParaRPr lang="en-US" altLang="en-US"/>
          </a:p>
        </p:txBody>
      </p:sp>
    </p:spTree>
    <p:extLst>
      <p:ext uri="{BB962C8B-B14F-4D97-AF65-F5344CB8AC3E}">
        <p14:creationId xmlns:p14="http://schemas.microsoft.com/office/powerpoint/2010/main" val="207524667"/>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nl-BE" altLang="en-US"/>
              <a:t>Click to edit Master title style</a:t>
            </a:r>
            <a:endParaRPr lang="en-US" alt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nl-BE" altLang="en-US" dirty="0"/>
              <a:t>Click to edit Master text styles</a:t>
            </a:r>
          </a:p>
          <a:p>
            <a:pPr lvl="1"/>
            <a:r>
              <a:rPr lang="nl-BE" altLang="en-US" dirty="0"/>
              <a:t>Second level</a:t>
            </a:r>
          </a:p>
          <a:p>
            <a:pPr lvl="2"/>
            <a:r>
              <a:rPr lang="nl-BE" altLang="en-US" dirty="0"/>
              <a:t>Third level</a:t>
            </a:r>
          </a:p>
          <a:p>
            <a:pPr lvl="3"/>
            <a:r>
              <a:rPr lang="nl-BE" altLang="en-US" dirty="0"/>
              <a:t>Fourth level</a:t>
            </a:r>
          </a:p>
          <a:p>
            <a:pPr lvl="4"/>
            <a:r>
              <a:rPr lang="nl-BE" altLang="en-US" dirty="0"/>
              <a:t>Fifth level</a:t>
            </a:r>
            <a:endParaRPr lang="en-US" alt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MS PGothic" panose="020B0600070205080204" pitchFamily="34" charset="-128"/>
              </a:defRPr>
            </a:lvl1pPr>
          </a:lstStyle>
          <a:p>
            <a:pPr>
              <a:defRPr/>
            </a:pPr>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DD640957-CA7F-8F4F-BAE7-FD28B30B690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114" r:id="rId1"/>
    <p:sldLayoutId id="2147484115" r:id="rId2"/>
    <p:sldLayoutId id="2147484117" r:id="rId3"/>
    <p:sldLayoutId id="2147484119" r:id="rId4"/>
    <p:sldLayoutId id="2147484107" r:id="rId5"/>
    <p:sldLayoutId id="2147484108" r:id="rId6"/>
    <p:sldLayoutId id="2147484109" r:id="rId7"/>
    <p:sldLayoutId id="2147484110" r:id="rId8"/>
    <p:sldLayoutId id="2147484111" r:id="rId9"/>
    <p:sldLayoutId id="2147484112" r:id="rId10"/>
    <p:sldLayoutId id="2147484113" r:id="rId11"/>
    <p:sldLayoutId id="2147484120" r:id="rId12"/>
    <p:sldLayoutId id="2147484121" r:id="rId13"/>
    <p:sldLayoutId id="2147484122" r:id="rId14"/>
    <p:sldLayoutId id="2147484123" r:id="rId15"/>
    <p:sldLayoutId id="2147484124" r:id="rId16"/>
    <p:sldLayoutId id="2147484125" r:id="rId17"/>
    <p:sldLayoutId id="2147484126" r:id="rId18"/>
    <p:sldLayoutId id="2147484127" r:id="rId19"/>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5pPr>
      <a:lvl6pPr marL="4572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6pPr>
      <a:lvl7pPr marL="9144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7pPr>
      <a:lvl8pPr marL="13716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8pPr>
      <a:lvl9pPr marL="18288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S PGothic" panose="020B0600070205080204" pitchFamily="34" charset="-128"/>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xml"/><Relationship Id="rId3" Type="http://schemas.openxmlformats.org/officeDocument/2006/relationships/image" Target="../media/image9.jpg"/></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g"/><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1.xml"/><Relationship Id="rId3" Type="http://schemas.openxmlformats.org/officeDocument/2006/relationships/image" Target="../media/image1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g"/><Relationship Id="rId1" Type="http://schemas.openxmlformats.org/officeDocument/2006/relationships/slideLayout" Target="../slideLayouts/slideLayout9.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 Id="rId3" Type="http://schemas.openxmlformats.org/officeDocument/2006/relationships/hyperlink" Target="https://www.grc.com/haystack.htm"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 Id="rId3" Type="http://schemas.openxmlformats.org/officeDocument/2006/relationships/hyperlink" Target="https://vimeo.com/426500246/a76c9905ab"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3" name="Espace réservé du texte 2"/>
          <p:cNvSpPr>
            <a:spLocks noGrp="1"/>
          </p:cNvSpPr>
          <p:nvPr>
            <p:ph type="body" sz="quarter" idx="13"/>
          </p:nvPr>
        </p:nvSpPr>
        <p:spPr/>
        <p:txBody>
          <a:bodyPr/>
          <a:lstStyle/>
          <a:p>
            <a:r>
              <a:rPr lang="fr-FR" dirty="0"/>
              <a:t>Ne prenez pas </a:t>
            </a:r>
          </a:p>
          <a:p>
            <a:r>
              <a:rPr lang="fr-FR" dirty="0"/>
              <a:t>de risques inutiles.</a:t>
            </a:r>
          </a:p>
          <a:p>
            <a:pPr>
              <a:spcBef>
                <a:spcPts val="1176"/>
              </a:spcBef>
            </a:pPr>
            <a:r>
              <a:rPr lang="fr-FR" sz="2000" b="0" dirty="0">
                <a:solidFill>
                  <a:srgbClr val="404040"/>
                </a:solidFill>
                <a:latin typeface="Avenir Book"/>
                <a:cs typeface="Avenir Book"/>
              </a:rPr>
              <a:t>Déjouez le piratage de mot de passe. </a:t>
            </a:r>
          </a:p>
        </p:txBody>
      </p:sp>
      <p:sp>
        <p:nvSpPr>
          <p:cNvPr id="4" name="Espace réservé du texte 3"/>
          <p:cNvSpPr>
            <a:spLocks noGrp="1"/>
          </p:cNvSpPr>
          <p:nvPr>
            <p:ph type="body" sz="quarter" idx="14"/>
          </p:nvPr>
        </p:nvSpPr>
        <p:spPr/>
        <p:txBody>
          <a:bodyPr/>
          <a:lstStyle/>
          <a:p>
            <a:r>
              <a:rPr lang="fr-FR" dirty="0"/>
              <a:t>Bruxelles, juillet 2020</a:t>
            </a:r>
          </a:p>
        </p:txBody>
      </p:sp>
      <p:sp>
        <p:nvSpPr>
          <p:cNvPr id="2" name="Espace réservé pour une image  1"/>
          <p:cNvSpPr>
            <a:spLocks noGrp="1"/>
          </p:cNvSpPr>
          <p:nvPr>
            <p:ph type="pic" sz="quarter" idx="15"/>
          </p:nvPr>
        </p:nvSpPr>
        <p:spPr/>
      </p:sp>
    </p:spTree>
    <p:extLst>
      <p:ext uri="{BB962C8B-B14F-4D97-AF65-F5344CB8AC3E}">
        <p14:creationId xmlns:p14="http://schemas.microsoft.com/office/powerpoint/2010/main" val="11084332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B2F939CD-0681-644D-A3BD-A33A998AF36E}" type="slidenum">
              <a:rPr lang="en-US" altLang="en-US" smtClean="0"/>
              <a:pPr>
                <a:defRPr/>
              </a:pPr>
              <a:t>10</a:t>
            </a:fld>
            <a:endParaRPr lang="en-US" altLang="en-US"/>
          </a:p>
        </p:txBody>
      </p:sp>
      <p:sp>
        <p:nvSpPr>
          <p:cNvPr id="5" name="ZoneTexte 4"/>
          <p:cNvSpPr txBox="1"/>
          <p:nvPr/>
        </p:nvSpPr>
        <p:spPr bwMode="auto">
          <a:xfrm>
            <a:off x="817896" y="1289952"/>
            <a:ext cx="308716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a:solidFill>
                  <a:srgbClr val="457A8C"/>
                </a:solidFill>
                <a:latin typeface="Avenir Heavy"/>
                <a:cs typeface="Avenir Heavy"/>
              </a:rPr>
              <a:t>Le mot de passe, on en parle !</a:t>
            </a:r>
          </a:p>
        </p:txBody>
      </p:sp>
      <p:sp>
        <p:nvSpPr>
          <p:cNvPr id="6" name="ZoneTexte 5"/>
          <p:cNvSpPr txBox="1"/>
          <p:nvPr/>
        </p:nvSpPr>
        <p:spPr bwMode="auto">
          <a:xfrm>
            <a:off x="817897" y="2626464"/>
            <a:ext cx="2825591"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spcBef>
                <a:spcPts val="600"/>
              </a:spcBef>
            </a:pPr>
            <a:r>
              <a:rPr lang="fr-FR" sz="2000" b="1" dirty="0">
                <a:solidFill>
                  <a:srgbClr val="457A8C"/>
                </a:solidFill>
                <a:latin typeface="Avenir Book" charset="0"/>
              </a:rPr>
              <a:t>Qu’en pensez-vous ?</a:t>
            </a:r>
          </a:p>
          <a:p>
            <a:pPr eaLnBrk="1" hangingPunct="1">
              <a:spcBef>
                <a:spcPts val="600"/>
              </a:spcBef>
            </a:pPr>
            <a:r>
              <a:rPr lang="fr-FR" sz="2000" b="1" dirty="0">
                <a:solidFill>
                  <a:srgbClr val="457A8C"/>
                </a:solidFill>
                <a:latin typeface="Avenir Book" charset="0"/>
              </a:rPr>
              <a:t>Des remarques ?</a:t>
            </a:r>
          </a:p>
          <a:p>
            <a:pPr eaLnBrk="1" hangingPunct="1">
              <a:spcBef>
                <a:spcPts val="600"/>
              </a:spcBef>
            </a:pPr>
            <a:r>
              <a:rPr lang="fr-FR" sz="2000" b="1" dirty="0">
                <a:solidFill>
                  <a:srgbClr val="457A8C"/>
                </a:solidFill>
                <a:latin typeface="Avenir Book" charset="0"/>
              </a:rPr>
              <a:t>Qu’avez-vous retenu ?</a:t>
            </a:r>
          </a:p>
          <a:p>
            <a:pPr eaLnBrk="1" hangingPunct="1">
              <a:spcBef>
                <a:spcPts val="600"/>
              </a:spcBef>
            </a:pPr>
            <a:r>
              <a:rPr lang="fr-FR" sz="2000" b="1" dirty="0">
                <a:solidFill>
                  <a:srgbClr val="457A8C"/>
                </a:solidFill>
                <a:latin typeface="Avenir Book" charset="0"/>
              </a:rPr>
              <a:t>Votre première action ?</a:t>
            </a:r>
          </a:p>
        </p:txBody>
      </p:sp>
      <p:pic>
        <p:nvPicPr>
          <p:cNvPr id="7" name="Image 6" descr="strong_password.jpg"/>
          <p:cNvPicPr>
            <a:picLocks noChangeAspect="1"/>
          </p:cNvPicPr>
          <p:nvPr/>
        </p:nvPicPr>
        <p:blipFill rotWithShape="1">
          <a:blip r:embed="rId4">
            <a:extLst>
              <a:ext uri="{28A0092B-C50C-407E-A947-70E740481C1C}">
                <a14:useLocalDpi xmlns:a14="http://schemas.microsoft.com/office/drawing/2010/main" val="0"/>
              </a:ext>
            </a:extLst>
          </a:blip>
          <a:srcRect l="6461" t="8058" r="30698" b="31933"/>
          <a:stretch/>
        </p:blipFill>
        <p:spPr>
          <a:xfrm>
            <a:off x="3837628" y="917144"/>
            <a:ext cx="5146157" cy="5190370"/>
          </a:xfrm>
          <a:prstGeom prst="rect">
            <a:avLst/>
          </a:prstGeom>
        </p:spPr>
      </p:pic>
    </p:spTree>
    <p:extLst>
      <p:ext uri="{BB962C8B-B14F-4D97-AF65-F5344CB8AC3E}">
        <p14:creationId xmlns:p14="http://schemas.microsoft.com/office/powerpoint/2010/main" val="23486985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a:xfrm>
            <a:off x="1053619" y="3894790"/>
            <a:ext cx="2813050" cy="615633"/>
          </a:xfrm>
        </p:spPr>
        <p:txBody>
          <a:bodyPr/>
          <a:lstStyle/>
          <a:p>
            <a:r>
              <a:rPr lang="fr-FR" dirty="0"/>
              <a:t>Une initiative </a:t>
            </a:r>
          </a:p>
          <a:p>
            <a:r>
              <a:rPr lang="fr-FR" dirty="0"/>
              <a:t>de la Cyber Security Coalition</a:t>
            </a:r>
          </a:p>
        </p:txBody>
      </p:sp>
      <p:sp>
        <p:nvSpPr>
          <p:cNvPr id="3" name="Espace réservé du texte 2"/>
          <p:cNvSpPr>
            <a:spLocks noGrp="1"/>
          </p:cNvSpPr>
          <p:nvPr>
            <p:ph type="body" sz="quarter" idx="11"/>
          </p:nvPr>
        </p:nvSpPr>
        <p:spPr>
          <a:xfrm>
            <a:off x="1053619" y="4556605"/>
            <a:ext cx="3787775" cy="992748"/>
          </a:xfrm>
        </p:spPr>
        <p:txBody>
          <a:bodyPr/>
          <a:lstStyle/>
          <a:p>
            <a:pPr eaLnBrk="1" hangingPunct="1">
              <a:spcBef>
                <a:spcPct val="0"/>
              </a:spcBef>
            </a:pPr>
            <a:r>
              <a:rPr lang="fr-FR" dirty="0">
                <a:solidFill>
                  <a:srgbClr val="404040"/>
                </a:solidFill>
              </a:rPr>
              <a:t>Sa mission ? Renforcer la sécurité informatique en Belgique. Elle rassemble des experts du monde académique, public et privé pour mieux lutter contre le cyber-crime</a:t>
            </a:r>
            <a:r>
              <a:rPr lang="fr-FR" dirty="0"/>
              <a:t>.</a:t>
            </a:r>
            <a:endParaRPr lang="en-US" altLang="en-US" dirty="0"/>
          </a:p>
        </p:txBody>
      </p:sp>
      <p:sp>
        <p:nvSpPr>
          <p:cNvPr id="4" name="Espace réservé du texte 3"/>
          <p:cNvSpPr>
            <a:spLocks noGrp="1"/>
          </p:cNvSpPr>
          <p:nvPr>
            <p:ph type="body" sz="quarter" idx="12"/>
          </p:nvPr>
        </p:nvSpPr>
        <p:spPr/>
        <p:txBody>
          <a:bodyPr/>
          <a:lstStyle/>
          <a:p>
            <a:pPr eaLnBrk="1" hangingPunct="1">
              <a:spcBef>
                <a:spcPct val="0"/>
              </a:spcBef>
            </a:pPr>
            <a:r>
              <a:rPr lang="en-US" altLang="en-US" dirty="0" err="1"/>
              <a:t>www.cybersecuritycoalition.be</a:t>
            </a:r>
            <a:endParaRPr lang="en-US" altLang="en-US" dirty="0"/>
          </a:p>
        </p:txBody>
      </p:sp>
      <p:sp>
        <p:nvSpPr>
          <p:cNvPr id="9" name="Espace réservé pour une image  8"/>
          <p:cNvSpPr>
            <a:spLocks noGrp="1"/>
          </p:cNvSpPr>
          <p:nvPr>
            <p:ph type="pic" sz="quarter" idx="13"/>
          </p:nvPr>
        </p:nvSpPr>
        <p:spPr/>
      </p:sp>
      <p:sp>
        <p:nvSpPr>
          <p:cNvPr id="8" name="Espace réservé du texte 7"/>
          <p:cNvSpPr>
            <a:spLocks noGrp="1"/>
          </p:cNvSpPr>
          <p:nvPr>
            <p:ph type="body" sz="quarter" idx="14"/>
          </p:nvPr>
        </p:nvSpPr>
        <p:spPr/>
        <p:txBody>
          <a:bodyPr/>
          <a:lstStyle/>
          <a:p>
            <a:r>
              <a:rPr lang="fr-FR" sz="1000" dirty="0"/>
              <a:t> Tous droits réservés © 2020 Cyber Security Coalition</a:t>
            </a:r>
          </a:p>
        </p:txBody>
      </p:sp>
      <p:pic>
        <p:nvPicPr>
          <p:cNvPr id="10" name="Image 9" descr="strong_password.jpg"/>
          <p:cNvPicPr>
            <a:picLocks noChangeAspect="1"/>
          </p:cNvPicPr>
          <p:nvPr/>
        </p:nvPicPr>
        <p:blipFill rotWithShape="1">
          <a:blip r:embed="rId3">
            <a:extLst>
              <a:ext uri="{28A0092B-C50C-407E-A947-70E740481C1C}">
                <a14:useLocalDpi xmlns:a14="http://schemas.microsoft.com/office/drawing/2010/main" val="0"/>
              </a:ext>
            </a:extLst>
          </a:blip>
          <a:srcRect l="6461" t="8058" r="30698" b="31933"/>
          <a:stretch/>
        </p:blipFill>
        <p:spPr>
          <a:xfrm>
            <a:off x="5480242" y="2081412"/>
            <a:ext cx="3257053" cy="3285036"/>
          </a:xfrm>
          <a:prstGeom prst="rect">
            <a:avLst/>
          </a:prstGeom>
        </p:spPr>
      </p:pic>
    </p:spTree>
    <p:extLst>
      <p:ext uri="{BB962C8B-B14F-4D97-AF65-F5344CB8AC3E}">
        <p14:creationId xmlns:p14="http://schemas.microsoft.com/office/powerpoint/2010/main" val="485249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0" dirty="0">
                <a:latin typeface="Avenir Heavy"/>
                <a:cs typeface="Avenir Heavy"/>
              </a:rPr>
              <a:t>Nouveau message [ATTENTION!]</a:t>
            </a:r>
          </a:p>
        </p:txBody>
      </p:sp>
      <p:sp>
        <p:nvSpPr>
          <p:cNvPr id="3" name="Espace réservé du contenu 2"/>
          <p:cNvSpPr>
            <a:spLocks noGrp="1"/>
          </p:cNvSpPr>
          <p:nvPr>
            <p:ph idx="1"/>
          </p:nvPr>
        </p:nvSpPr>
        <p:spPr/>
        <p:txBody>
          <a:bodyPr/>
          <a:lstStyle/>
          <a:p>
            <a:pPr marL="0" indent="0">
              <a:buNone/>
            </a:pPr>
            <a:r>
              <a:rPr lang="fr-FR" sz="1600" dirty="0">
                <a:solidFill>
                  <a:srgbClr val="000000"/>
                </a:solidFill>
                <a:latin typeface="Calibri"/>
                <a:ea typeface="Calibri"/>
                <a:cs typeface="Calibri"/>
              </a:rPr>
              <a:t>Vous recevez un message énervé de votre principal client. Il a reçu un message provenant de votre adresse e-mail, avec une pièce jointe à télécharger. À l’ouverture du fichier, son système a planté. Il a perdu des données importantes dans la mésaventure. Il vous demande des comptes…</a:t>
            </a:r>
          </a:p>
          <a:p>
            <a:pPr marL="0" indent="0">
              <a:buNone/>
            </a:pPr>
            <a:endParaRPr lang="fr-FR" sz="1600" i="1" dirty="0">
              <a:solidFill>
                <a:srgbClr val="000000"/>
              </a:solidFill>
              <a:latin typeface="Calibri"/>
              <a:ea typeface="Calibri"/>
              <a:cs typeface="Calibri"/>
            </a:endParaRPr>
          </a:p>
          <a:p>
            <a:pPr marL="0" indent="0">
              <a:buNone/>
            </a:pPr>
            <a:r>
              <a:rPr lang="fr-FR" sz="1600" i="1" dirty="0">
                <a:solidFill>
                  <a:srgbClr val="000000"/>
                </a:solidFill>
                <a:latin typeface="Calibri"/>
                <a:ea typeface="Calibri"/>
                <a:cs typeface="Calibri"/>
              </a:rPr>
              <a:t>Vous n’avez jamais envoyé cet e-mail… ?</a:t>
            </a:r>
            <a:endParaRPr lang="fr-FR" sz="1600" i="1" dirty="0"/>
          </a:p>
        </p:txBody>
      </p:sp>
      <p:sp>
        <p:nvSpPr>
          <p:cNvPr id="4" name="Espace réservé du numéro de diapositive 3"/>
          <p:cNvSpPr>
            <a:spLocks noGrp="1"/>
          </p:cNvSpPr>
          <p:nvPr>
            <p:ph type="sldNum" sz="quarter" idx="10"/>
          </p:nvPr>
        </p:nvSpPr>
        <p:spPr/>
        <p:txBody>
          <a:bodyPr/>
          <a:lstStyle/>
          <a:p>
            <a:pPr>
              <a:defRPr/>
            </a:pPr>
            <a:fld id="{2445E06D-40C8-EA46-88DD-7A5FD2B50BC1}" type="slidenum">
              <a:rPr lang="en-US" altLang="en-US" smtClean="0"/>
              <a:pPr>
                <a:defRPr/>
              </a:pPr>
              <a:t>2</a:t>
            </a:fld>
            <a:endParaRPr lang="en-US" altLang="en-US" dirty="0"/>
          </a:p>
        </p:txBody>
      </p:sp>
    </p:spTree>
    <p:extLst>
      <p:ext uri="{BB962C8B-B14F-4D97-AF65-F5344CB8AC3E}">
        <p14:creationId xmlns:p14="http://schemas.microsoft.com/office/powerpoint/2010/main" val="5951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B2F939CD-0681-644D-A3BD-A33A998AF36E}" type="slidenum">
              <a:rPr lang="en-US" altLang="en-US" smtClean="0"/>
              <a:pPr>
                <a:defRPr/>
              </a:pPr>
              <a:t>3</a:t>
            </a:fld>
            <a:endParaRPr lang="en-US" altLang="en-US"/>
          </a:p>
        </p:txBody>
      </p:sp>
      <p:sp>
        <p:nvSpPr>
          <p:cNvPr id="4" name="ZoneTexte 3"/>
          <p:cNvSpPr txBox="1"/>
          <p:nvPr/>
        </p:nvSpPr>
        <p:spPr bwMode="auto">
          <a:xfrm>
            <a:off x="817897" y="812899"/>
            <a:ext cx="2603937"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a:solidFill>
                  <a:srgbClr val="457A8C"/>
                </a:solidFill>
                <a:latin typeface="Avenir Heavy"/>
                <a:cs typeface="Avenir Heavy"/>
              </a:rPr>
              <a:t>Phrase de passe longue, données hors de danger !</a:t>
            </a:r>
          </a:p>
        </p:txBody>
      </p:sp>
      <p:pic>
        <p:nvPicPr>
          <p:cNvPr id="5" name="Image 4" descr="strong_password.jpg"/>
          <p:cNvPicPr>
            <a:picLocks noChangeAspect="1"/>
          </p:cNvPicPr>
          <p:nvPr/>
        </p:nvPicPr>
        <p:blipFill rotWithShape="1">
          <a:blip r:embed="rId4">
            <a:extLst>
              <a:ext uri="{28A0092B-C50C-407E-A947-70E740481C1C}">
                <a14:useLocalDpi xmlns:a14="http://schemas.microsoft.com/office/drawing/2010/main" val="0"/>
              </a:ext>
            </a:extLst>
          </a:blip>
          <a:srcRect l="6461" t="8058" r="30698" b="31933"/>
          <a:stretch/>
        </p:blipFill>
        <p:spPr>
          <a:xfrm>
            <a:off x="3468872" y="545219"/>
            <a:ext cx="5514914" cy="5562295"/>
          </a:xfrm>
          <a:prstGeom prst="rect">
            <a:avLst/>
          </a:prstGeom>
        </p:spPr>
      </p:pic>
    </p:spTree>
    <p:extLst>
      <p:ext uri="{BB962C8B-B14F-4D97-AF65-F5344CB8AC3E}">
        <p14:creationId xmlns:p14="http://schemas.microsoft.com/office/powerpoint/2010/main" val="716821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0" dirty="0">
                <a:latin typeface="Avenir Heavy"/>
                <a:cs typeface="Avenir Heavy"/>
              </a:rPr>
              <a:t>Le piratage de mot de passe, </a:t>
            </a:r>
            <a:br>
              <a:rPr lang="fr-FR" b="0" dirty="0">
                <a:latin typeface="Avenir Heavy"/>
                <a:cs typeface="Avenir Heavy"/>
              </a:rPr>
            </a:br>
            <a:r>
              <a:rPr lang="fr-FR" b="0" dirty="0" err="1">
                <a:latin typeface="Avenir Heavy"/>
                <a:cs typeface="Avenir Heavy"/>
              </a:rPr>
              <a:t>quésako</a:t>
            </a:r>
            <a:r>
              <a:rPr lang="fr-FR" b="0" dirty="0">
                <a:latin typeface="Avenir Heavy"/>
                <a:cs typeface="Avenir Heavy"/>
              </a:rPr>
              <a:t> ? </a:t>
            </a:r>
          </a:p>
        </p:txBody>
      </p:sp>
      <p:sp>
        <p:nvSpPr>
          <p:cNvPr id="3" name="Espace réservé du contenu 2"/>
          <p:cNvSpPr>
            <a:spLocks noGrp="1"/>
          </p:cNvSpPr>
          <p:nvPr>
            <p:ph idx="1"/>
          </p:nvPr>
        </p:nvSpPr>
        <p:spPr/>
        <p:txBody>
          <a:bodyPr/>
          <a:lstStyle/>
          <a:p>
            <a:pPr marL="0" indent="0">
              <a:spcAft>
                <a:spcPts val="600"/>
              </a:spcAft>
              <a:buNone/>
            </a:pPr>
            <a:r>
              <a:rPr lang="fr-FR" b="0" dirty="0">
                <a:solidFill>
                  <a:srgbClr val="404040"/>
                </a:solidFill>
                <a:latin typeface="Avenir Heavy"/>
                <a:cs typeface="Avenir Heavy"/>
              </a:rPr>
              <a:t>Le piratage de mot de passe :</a:t>
            </a:r>
          </a:p>
          <a:p>
            <a:r>
              <a:rPr lang="fr-FR" dirty="0">
                <a:solidFill>
                  <a:srgbClr val="404040"/>
                </a:solidFill>
              </a:rPr>
              <a:t>Technique frauduleuse</a:t>
            </a:r>
          </a:p>
          <a:p>
            <a:r>
              <a:rPr lang="fr-FR" dirty="0" err="1">
                <a:solidFill>
                  <a:srgbClr val="404040"/>
                </a:solidFill>
              </a:rPr>
              <a:t>Hackage</a:t>
            </a:r>
            <a:endParaRPr lang="fr-FR" dirty="0">
              <a:solidFill>
                <a:srgbClr val="404040"/>
              </a:solidFill>
            </a:endParaRPr>
          </a:p>
          <a:p>
            <a:endParaRPr lang="fr-FR" dirty="0">
              <a:solidFill>
                <a:srgbClr val="404040"/>
              </a:solidFill>
            </a:endParaRPr>
          </a:p>
          <a:p>
            <a:pPr marL="0" indent="0">
              <a:spcAft>
                <a:spcPts val="600"/>
              </a:spcAft>
              <a:buNone/>
            </a:pPr>
            <a:r>
              <a:rPr lang="fr-FR" dirty="0">
                <a:solidFill>
                  <a:srgbClr val="404040"/>
                </a:solidFill>
                <a:latin typeface="Avenir Heavy"/>
                <a:cs typeface="Avenir Heavy"/>
              </a:rPr>
              <a:t>L’objectif :</a:t>
            </a:r>
          </a:p>
          <a:p>
            <a:r>
              <a:rPr lang="fr-FR" dirty="0">
                <a:solidFill>
                  <a:srgbClr val="404040"/>
                </a:solidFill>
              </a:rPr>
              <a:t>Informations personnelles</a:t>
            </a:r>
          </a:p>
          <a:p>
            <a:r>
              <a:rPr lang="fr-FR" dirty="0">
                <a:solidFill>
                  <a:srgbClr val="404040"/>
                </a:solidFill>
              </a:rPr>
              <a:t>Données sensibles de l’entreprise</a:t>
            </a:r>
          </a:p>
          <a:p>
            <a:r>
              <a:rPr lang="fr-FR" dirty="0">
                <a:solidFill>
                  <a:srgbClr val="404040"/>
                </a:solidFill>
              </a:rPr>
              <a:t>Données bancaires</a:t>
            </a:r>
          </a:p>
          <a:p>
            <a:pPr marL="0" indent="0">
              <a:buNone/>
            </a:pPr>
            <a:endParaRPr lang="fr-FR" dirty="0">
              <a:solidFill>
                <a:srgbClr val="404040"/>
              </a:solidFill>
            </a:endParaRPr>
          </a:p>
          <a:p>
            <a:pPr marL="0" indent="0">
              <a:spcAft>
                <a:spcPts val="600"/>
              </a:spcAft>
              <a:buNone/>
            </a:pPr>
            <a:r>
              <a:rPr lang="fr-FR" dirty="0">
                <a:solidFill>
                  <a:srgbClr val="404040"/>
                </a:solidFill>
                <a:latin typeface="Avenir Heavy"/>
                <a:cs typeface="Avenir Heavy"/>
              </a:rPr>
              <a:t>Le modus </a:t>
            </a:r>
            <a:r>
              <a:rPr lang="fr-FR" dirty="0" err="1">
                <a:solidFill>
                  <a:srgbClr val="404040"/>
                </a:solidFill>
                <a:latin typeface="Avenir Heavy"/>
                <a:cs typeface="Avenir Heavy"/>
              </a:rPr>
              <a:t>operandi</a:t>
            </a:r>
            <a:r>
              <a:rPr lang="fr-FR" dirty="0">
                <a:solidFill>
                  <a:srgbClr val="404040"/>
                </a:solidFill>
                <a:latin typeface="Avenir Heavy"/>
                <a:cs typeface="Avenir Heavy"/>
              </a:rPr>
              <a:t> : </a:t>
            </a:r>
          </a:p>
          <a:p>
            <a:pPr>
              <a:buFont typeface="Arial"/>
              <a:buChar char="•"/>
            </a:pPr>
            <a:r>
              <a:rPr lang="fr-FR" dirty="0">
                <a:solidFill>
                  <a:srgbClr val="404040"/>
                </a:solidFill>
              </a:rPr>
              <a:t>Programme de déchiffrage</a:t>
            </a:r>
          </a:p>
          <a:p>
            <a:pPr>
              <a:buFont typeface="Arial"/>
              <a:buChar char="•"/>
            </a:pPr>
            <a:r>
              <a:rPr lang="fr-FR" dirty="0">
                <a:solidFill>
                  <a:srgbClr val="404040"/>
                </a:solidFill>
              </a:rPr>
              <a:t>Attaque personnelle</a:t>
            </a:r>
          </a:p>
          <a:p>
            <a:pPr>
              <a:buFont typeface="Arial"/>
              <a:buChar char="•"/>
            </a:pPr>
            <a:r>
              <a:rPr lang="fr-FR" dirty="0">
                <a:solidFill>
                  <a:srgbClr val="404040"/>
                </a:solidFill>
              </a:rPr>
              <a:t>Par </a:t>
            </a:r>
            <a:r>
              <a:rPr lang="fr-FR" dirty="0" err="1">
                <a:solidFill>
                  <a:srgbClr val="404040"/>
                </a:solidFill>
              </a:rPr>
              <a:t>phishing</a:t>
            </a:r>
            <a:endParaRPr lang="fr-FR" dirty="0">
              <a:solidFill>
                <a:srgbClr val="404040"/>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en-US" altLang="en-US" smtClean="0"/>
              <a:pPr>
                <a:defRPr/>
              </a:pPr>
              <a:t>4</a:t>
            </a:fld>
            <a:endParaRPr lang="en-US" altLang="en-US" dirty="0"/>
          </a:p>
        </p:txBody>
      </p:sp>
      <p:sp>
        <p:nvSpPr>
          <p:cNvPr id="7" name="ZoneTexte 6"/>
          <p:cNvSpPr txBox="1"/>
          <p:nvPr/>
        </p:nvSpPr>
        <p:spPr bwMode="auto">
          <a:xfrm>
            <a:off x="817897" y="812899"/>
            <a:ext cx="2630487" cy="1954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a:solidFill>
                  <a:srgbClr val="457A8C"/>
                </a:solidFill>
                <a:latin typeface="Avenir Heavy"/>
                <a:cs typeface="Avenir Heavy"/>
              </a:rPr>
              <a:t>Le piratage de mot de passe</a:t>
            </a:r>
          </a:p>
          <a:p>
            <a:pPr eaLnBrk="1" hangingPunct="1">
              <a:spcBef>
                <a:spcPts val="600"/>
              </a:spcBef>
            </a:pPr>
            <a:r>
              <a:rPr lang="fr-FR" sz="2000" b="1" dirty="0">
                <a:solidFill>
                  <a:srgbClr val="457A8C"/>
                </a:solidFill>
                <a:latin typeface="Avenir Book" charset="0"/>
              </a:rPr>
              <a:t>peut prendre 1 seule minute aux hackers les mieux équipés. </a:t>
            </a:r>
            <a:endParaRPr lang="fr-FR" sz="2400" b="1" dirty="0">
              <a:solidFill>
                <a:srgbClr val="457A8C"/>
              </a:solidFill>
              <a:latin typeface="Avenir Book" charset="0"/>
            </a:endParaRPr>
          </a:p>
        </p:txBody>
      </p:sp>
    </p:spTree>
    <p:extLst>
      <p:ext uri="{BB962C8B-B14F-4D97-AF65-F5344CB8AC3E}">
        <p14:creationId xmlns:p14="http://schemas.microsoft.com/office/powerpoint/2010/main" val="2375190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0" dirty="0">
                <a:latin typeface="Avenir Heavy"/>
                <a:cs typeface="Avenir Heavy"/>
              </a:rPr>
              <a:t>Des chiffres </a:t>
            </a:r>
            <a:br>
              <a:rPr lang="fr-FR" b="0" dirty="0">
                <a:latin typeface="Avenir Heavy"/>
                <a:cs typeface="Avenir Heavy"/>
              </a:rPr>
            </a:br>
            <a:r>
              <a:rPr lang="fr-FR" b="0" dirty="0">
                <a:latin typeface="Avenir Heavy"/>
                <a:cs typeface="Avenir Heavy"/>
              </a:rPr>
              <a:t>qui en disent long…</a:t>
            </a:r>
          </a:p>
        </p:txBody>
      </p:sp>
      <p:sp>
        <p:nvSpPr>
          <p:cNvPr id="3" name="Espace réservé du contenu 2"/>
          <p:cNvSpPr>
            <a:spLocks noGrp="1"/>
          </p:cNvSpPr>
          <p:nvPr>
            <p:ph idx="1"/>
          </p:nvPr>
        </p:nvSpPr>
        <p:spPr/>
        <p:txBody>
          <a:bodyPr/>
          <a:lstStyle/>
          <a:p>
            <a:pPr marL="0" indent="0">
              <a:spcAft>
                <a:spcPts val="600"/>
              </a:spcAft>
              <a:buNone/>
            </a:pPr>
            <a:r>
              <a:rPr lang="fr-FR" b="0" dirty="0">
                <a:solidFill>
                  <a:srgbClr val="404040"/>
                </a:solidFill>
                <a:latin typeface="Avenir Heavy"/>
                <a:cs typeface="Avenir Heavy"/>
              </a:rPr>
              <a:t>Les chiffres :</a:t>
            </a:r>
          </a:p>
          <a:p>
            <a:r>
              <a:rPr lang="fr-FR" b="0" dirty="0">
                <a:solidFill>
                  <a:srgbClr val="404040"/>
                </a:solidFill>
              </a:rPr>
              <a:t>46,2% des Belges utilisent un mot de passe de moins de 8 caractères.</a:t>
            </a:r>
          </a:p>
          <a:p>
            <a:r>
              <a:rPr lang="fr-FR" b="0" dirty="0">
                <a:solidFill>
                  <a:srgbClr val="404040"/>
                </a:solidFill>
              </a:rPr>
              <a:t>1 belge sur 3 partage son mot de passe.</a:t>
            </a:r>
          </a:p>
          <a:p>
            <a:r>
              <a:rPr lang="fr-FR" b="0" dirty="0">
                <a:solidFill>
                  <a:srgbClr val="404040"/>
                </a:solidFill>
              </a:rPr>
              <a:t>1 belge sur 4 a le même mot de passe au travail et à la maison.</a:t>
            </a:r>
          </a:p>
          <a:p>
            <a:pPr lvl="0"/>
            <a:r>
              <a:rPr lang="x-none" b="0" dirty="0"/>
              <a:t>15 % des </a:t>
            </a:r>
            <a:r>
              <a:rPr lang="x-none" b="0" dirty="0" err="1"/>
              <a:t>Belges</a:t>
            </a:r>
            <a:r>
              <a:rPr lang="x-none" b="0" dirty="0"/>
              <a:t> </a:t>
            </a:r>
            <a:r>
              <a:rPr lang="x-none" b="0" dirty="0" err="1"/>
              <a:t>n’utilisent</a:t>
            </a:r>
            <a:r>
              <a:rPr lang="x-none" b="0" dirty="0"/>
              <a:t> </a:t>
            </a:r>
            <a:r>
              <a:rPr lang="x-none" b="0" dirty="0" err="1"/>
              <a:t>qu’un</a:t>
            </a:r>
            <a:r>
              <a:rPr lang="x-none" b="0" dirty="0"/>
              <a:t> </a:t>
            </a:r>
            <a:r>
              <a:rPr lang="x-none" b="0" dirty="0" err="1"/>
              <a:t>seul</a:t>
            </a:r>
            <a:r>
              <a:rPr lang="x-none" b="0" dirty="0"/>
              <a:t> mot de </a:t>
            </a:r>
            <a:r>
              <a:rPr lang="x-none" b="0" dirty="0" err="1"/>
              <a:t>passe</a:t>
            </a:r>
            <a:r>
              <a:rPr lang="x-none" b="0" dirty="0"/>
              <a:t>. </a:t>
            </a:r>
          </a:p>
          <a:p>
            <a:pPr lvl="0"/>
            <a:r>
              <a:rPr lang="x-none" b="0" dirty="0"/>
              <a:t>16 % des </a:t>
            </a:r>
            <a:r>
              <a:rPr lang="x-none" b="0" dirty="0" err="1"/>
              <a:t>Belges</a:t>
            </a:r>
            <a:r>
              <a:rPr lang="x-none" b="0" dirty="0"/>
              <a:t> </a:t>
            </a:r>
            <a:r>
              <a:rPr lang="x-none" b="0" dirty="0" err="1"/>
              <a:t>utilisent</a:t>
            </a:r>
            <a:r>
              <a:rPr lang="x-none" b="0" dirty="0"/>
              <a:t> un </a:t>
            </a:r>
            <a:r>
              <a:rPr lang="x-none" b="0" dirty="0" err="1"/>
              <a:t>gestionnaire</a:t>
            </a:r>
            <a:r>
              <a:rPr lang="x-none" b="0" dirty="0"/>
              <a:t> de mots de </a:t>
            </a:r>
            <a:r>
              <a:rPr lang="x-none" b="0" dirty="0" err="1"/>
              <a:t>passe</a:t>
            </a:r>
            <a:r>
              <a:rPr lang="x-none" b="0" dirty="0"/>
              <a:t>. </a:t>
            </a:r>
          </a:p>
          <a:p>
            <a:pPr lvl="0"/>
            <a:r>
              <a:rPr lang="x-none" b="0" dirty="0"/>
              <a:t>39 % des </a:t>
            </a:r>
            <a:r>
              <a:rPr lang="x-none" b="0" dirty="0" err="1"/>
              <a:t>Belges</a:t>
            </a:r>
            <a:r>
              <a:rPr lang="x-none" b="0" dirty="0"/>
              <a:t> </a:t>
            </a:r>
            <a:r>
              <a:rPr lang="x-none" b="0" dirty="0" err="1"/>
              <a:t>utilisent</a:t>
            </a:r>
            <a:r>
              <a:rPr lang="x-none" b="0" dirty="0"/>
              <a:t> de temps </a:t>
            </a:r>
            <a:r>
              <a:rPr lang="x-none" b="0" dirty="0" err="1"/>
              <a:t>en</a:t>
            </a:r>
            <a:r>
              <a:rPr lang="x-none" b="0" dirty="0"/>
              <a:t> temps </a:t>
            </a:r>
            <a:r>
              <a:rPr lang="x-none" b="0" dirty="0" err="1"/>
              <a:t>ou</a:t>
            </a:r>
            <a:r>
              <a:rPr lang="x-none" b="0" dirty="0"/>
              <a:t> </a:t>
            </a:r>
            <a:r>
              <a:rPr lang="x-none" b="0" dirty="0" err="1"/>
              <a:t>souvent</a:t>
            </a:r>
            <a:r>
              <a:rPr lang="x-none" b="0" dirty="0"/>
              <a:t> la 2FA</a:t>
            </a:r>
          </a:p>
          <a:p>
            <a:endParaRPr lang="fr-FR" b="0" dirty="0">
              <a:solidFill>
                <a:srgbClr val="404040"/>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en-US" altLang="en-US" smtClean="0"/>
              <a:pPr>
                <a:defRPr/>
              </a:pPr>
              <a:t>5</a:t>
            </a:fld>
            <a:endParaRPr lang="en-US" altLang="en-US" dirty="0"/>
          </a:p>
        </p:txBody>
      </p:sp>
      <p:sp>
        <p:nvSpPr>
          <p:cNvPr id="7" name="ZoneTexte 6"/>
          <p:cNvSpPr txBox="1"/>
          <p:nvPr/>
        </p:nvSpPr>
        <p:spPr bwMode="auto">
          <a:xfrm>
            <a:off x="817897" y="812899"/>
            <a:ext cx="2630487"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4000" b="1" dirty="0" err="1">
                <a:solidFill>
                  <a:srgbClr val="457A8C"/>
                </a:solidFill>
                <a:latin typeface="Avenir Heavy"/>
                <a:cs typeface="Avenir Heavy"/>
              </a:rPr>
              <a:t>password</a:t>
            </a:r>
            <a:endParaRPr lang="fr-FR" sz="4400" b="1" dirty="0">
              <a:solidFill>
                <a:srgbClr val="457A8C"/>
              </a:solidFill>
              <a:latin typeface="Avenir Heavy"/>
              <a:cs typeface="Avenir Heavy"/>
            </a:endParaRPr>
          </a:p>
          <a:p>
            <a:pPr eaLnBrk="1" hangingPunct="1"/>
            <a:r>
              <a:rPr lang="fr-FR" sz="2000" b="1" dirty="0">
                <a:solidFill>
                  <a:srgbClr val="457A8C"/>
                </a:solidFill>
                <a:latin typeface="Avenir Book" charset="0"/>
              </a:rPr>
              <a:t>est un des mots de passe les plus craqués, avec 123456. </a:t>
            </a:r>
            <a:endParaRPr lang="fr-FR" sz="2400" b="1" dirty="0">
              <a:solidFill>
                <a:srgbClr val="457A8C"/>
              </a:solidFill>
              <a:latin typeface="Avenir Book" charset="0"/>
            </a:endParaRPr>
          </a:p>
        </p:txBody>
      </p:sp>
    </p:spTree>
    <p:extLst>
      <p:ext uri="{BB962C8B-B14F-4D97-AF65-F5344CB8AC3E}">
        <p14:creationId xmlns:p14="http://schemas.microsoft.com/office/powerpoint/2010/main" val="412302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0" dirty="0">
                <a:latin typeface="Avenir Medium"/>
                <a:cs typeface="Avenir Medium"/>
              </a:rPr>
              <a:t>Testez votre mot de passe !</a:t>
            </a:r>
          </a:p>
        </p:txBody>
      </p:sp>
      <p:sp>
        <p:nvSpPr>
          <p:cNvPr id="3" name="Espace réservé du contenu 2"/>
          <p:cNvSpPr>
            <a:spLocks noGrp="1"/>
          </p:cNvSpPr>
          <p:nvPr>
            <p:ph idx="1"/>
          </p:nvPr>
        </p:nvSpPr>
        <p:spPr/>
        <p:txBody>
          <a:bodyPr/>
          <a:lstStyle/>
          <a:p>
            <a:pPr marL="0" indent="0" algn="ctr">
              <a:buNone/>
            </a:pPr>
            <a:r>
              <a:rPr lang="fr-FR" dirty="0">
                <a:solidFill>
                  <a:srgbClr val="404040"/>
                </a:solidFill>
              </a:rPr>
              <a:t>Savez-vous en combien de temps un hacker peut déchiffrer votre mot de passe ? Testez sa résistance en ligne !</a:t>
            </a:r>
          </a:p>
        </p:txBody>
      </p:sp>
      <p:sp>
        <p:nvSpPr>
          <p:cNvPr id="4" name="Espace réservé du numéro de diapositive 3"/>
          <p:cNvSpPr>
            <a:spLocks noGrp="1"/>
          </p:cNvSpPr>
          <p:nvPr>
            <p:ph type="sldNum" sz="quarter" idx="10"/>
          </p:nvPr>
        </p:nvSpPr>
        <p:spPr/>
        <p:txBody>
          <a:bodyPr/>
          <a:lstStyle/>
          <a:p>
            <a:pPr>
              <a:defRPr/>
            </a:pPr>
            <a:fld id="{2445E06D-40C8-EA46-88DD-7A5FD2B50BC1}" type="slidenum">
              <a:rPr lang="en-US" altLang="en-US" smtClean="0"/>
              <a:pPr>
                <a:defRPr/>
              </a:pPr>
              <a:t>6</a:t>
            </a:fld>
            <a:endParaRPr lang="en-US" altLang="en-US" dirty="0"/>
          </a:p>
        </p:txBody>
      </p:sp>
      <p:sp>
        <p:nvSpPr>
          <p:cNvPr id="6" name="ZoneTexte 5">
            <a:hlinkClick r:id="rId3"/>
          </p:cNvPr>
          <p:cNvSpPr txBox="1"/>
          <p:nvPr/>
        </p:nvSpPr>
        <p:spPr bwMode="auto">
          <a:xfrm>
            <a:off x="3398690" y="3175872"/>
            <a:ext cx="2347254" cy="506256"/>
          </a:xfrm>
          <a:prstGeom prst="rect">
            <a:avLst/>
          </a:prstGeom>
          <a:solidFill>
            <a:srgbClr val="EB5C4E"/>
          </a:solidFill>
          <a:ln>
            <a:noFill/>
          </a:ln>
          <a:extLst/>
        </p:spPr>
        <p:txBody>
          <a:bodyPr wrap="square" lIns="144000" tIns="144000" rIns="144000" bIns="144000" rtlCol="0" anchor="ctr" anchorCtr="0">
            <a:spAutoFit/>
          </a:bodyPr>
          <a:lstStyle/>
          <a:p>
            <a:pPr algn="ctr" eaLnBrk="1" hangingPunct="1"/>
            <a:r>
              <a:rPr lang="fr-FR" sz="1400" dirty="0">
                <a:solidFill>
                  <a:prstClr val="white"/>
                </a:solidFill>
                <a:latin typeface="Avenir Heavy"/>
                <a:cs typeface="Avenir Heavy"/>
              </a:rPr>
              <a:t>Faites le test en ligne</a:t>
            </a:r>
          </a:p>
        </p:txBody>
      </p:sp>
    </p:spTree>
    <p:extLst>
      <p:ext uri="{BB962C8B-B14F-4D97-AF65-F5344CB8AC3E}">
        <p14:creationId xmlns:p14="http://schemas.microsoft.com/office/powerpoint/2010/main" val="3882179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1"/>
          <p:cNvSpPr>
            <a:spLocks noGrp="1"/>
          </p:cNvSpPr>
          <p:nvPr>
            <p:ph type="title"/>
          </p:nvPr>
        </p:nvSpPr>
        <p:spPr/>
        <p:txBody>
          <a:bodyPr>
            <a:normAutofit fontScale="90000"/>
          </a:bodyPr>
          <a:lstStyle/>
          <a:p>
            <a:r>
              <a:rPr lang="fr-FR" b="0" dirty="0">
                <a:latin typeface="Avenir Heavy"/>
                <a:cs typeface="Avenir Heavy"/>
              </a:rPr>
              <a:t>Comment renforcer </a:t>
            </a:r>
            <a:br>
              <a:rPr lang="fr-FR" b="0" dirty="0">
                <a:latin typeface="Avenir Heavy"/>
                <a:cs typeface="Avenir Heavy"/>
              </a:rPr>
            </a:br>
            <a:r>
              <a:rPr lang="fr-FR" b="0" dirty="0">
                <a:latin typeface="Avenir Heavy"/>
                <a:cs typeface="Avenir Heavy"/>
              </a:rPr>
              <a:t>son mot de passe ?</a:t>
            </a:r>
          </a:p>
        </p:txBody>
      </p:sp>
      <p:sp>
        <p:nvSpPr>
          <p:cNvPr id="3" name="Espace réservé du contenu 2"/>
          <p:cNvSpPr>
            <a:spLocks noGrp="1"/>
          </p:cNvSpPr>
          <p:nvPr>
            <p:ph idx="1"/>
          </p:nvPr>
        </p:nvSpPr>
        <p:spPr/>
        <p:txBody>
          <a:bodyPr/>
          <a:lstStyle/>
          <a:p>
            <a:pPr marL="0" indent="0">
              <a:spcAft>
                <a:spcPts val="600"/>
              </a:spcAft>
              <a:buNone/>
            </a:pPr>
            <a:r>
              <a:rPr lang="fr-FR" b="0" dirty="0">
                <a:solidFill>
                  <a:srgbClr val="404040"/>
                </a:solidFill>
                <a:latin typeface="Avenir Heavy"/>
                <a:cs typeface="Avenir Heavy"/>
              </a:rPr>
              <a:t>Les critères :</a:t>
            </a:r>
          </a:p>
          <a:p>
            <a:r>
              <a:rPr lang="fr-FR" b="0" dirty="0">
                <a:solidFill>
                  <a:srgbClr val="404040"/>
                </a:solidFill>
              </a:rPr>
              <a:t>Long, entre 14 et 20 caractères</a:t>
            </a:r>
          </a:p>
          <a:p>
            <a:r>
              <a:rPr lang="fr-FR" b="0" dirty="0">
                <a:solidFill>
                  <a:srgbClr val="404040"/>
                </a:solidFill>
              </a:rPr>
              <a:t>Phrases de passe</a:t>
            </a:r>
          </a:p>
          <a:p>
            <a:r>
              <a:rPr lang="fr-FR" b="0" dirty="0">
                <a:solidFill>
                  <a:srgbClr val="404040"/>
                </a:solidFill>
              </a:rPr>
              <a:t>Espaces</a:t>
            </a:r>
          </a:p>
          <a:p>
            <a:r>
              <a:rPr lang="fr-FR" b="0" dirty="0">
                <a:solidFill>
                  <a:srgbClr val="404040"/>
                </a:solidFill>
              </a:rPr>
              <a:t>Majuscules et minuscules</a:t>
            </a:r>
          </a:p>
          <a:p>
            <a:r>
              <a:rPr lang="fr-FR" b="0" dirty="0">
                <a:solidFill>
                  <a:srgbClr val="404040"/>
                </a:solidFill>
              </a:rPr>
              <a:t>Chiffres et symboles</a:t>
            </a:r>
          </a:p>
          <a:p>
            <a:endParaRPr lang="fr-FR" b="0" dirty="0"/>
          </a:p>
          <a:p>
            <a:pPr marL="0" indent="0">
              <a:buNone/>
            </a:pPr>
            <a:r>
              <a:rPr lang="x-none" u="sng" dirty="0">
                <a:solidFill>
                  <a:srgbClr val="1BB7D5"/>
                </a:solidFill>
                <a:hlinkClick r:id="rId3"/>
              </a:rPr>
              <a:t>Cette vidéo sympa de Psybersafe </a:t>
            </a:r>
            <a:r>
              <a:rPr lang="x-none" b="0" u="sng" dirty="0">
                <a:solidFill>
                  <a:srgbClr val="1BB7D5"/>
                </a:solidFill>
                <a:hlinkClick r:id="rId3">
                  <a:extLst>
                    <a:ext uri="{A12FA001-AC4F-418D-AE19-62706E023703}">
                      <ahyp:hlinkClr xmlns="" xmlns:ahyp="http://schemas.microsoft.com/office/drawing/2018/hyperlinkcolor" val="tx"/>
                    </a:ext>
                  </a:extLst>
                </a:hlinkClick>
              </a:rPr>
              <a:t>(« Longer is Stronger </a:t>
            </a:r>
            <a:r>
              <a:rPr lang="x-none" b="0" u="sng" dirty="0" smtClean="0">
                <a:solidFill>
                  <a:srgbClr val="1BB7D5"/>
                </a:solidFill>
                <a:hlinkClick r:id="rId3">
                  <a:extLst>
                    <a:ext uri="{A12FA001-AC4F-418D-AE19-62706E023703}">
                      <ahyp:hlinkClr xmlns="" xmlns:ahyp="http://schemas.microsoft.com/office/drawing/2018/hyperlinkcolor" val="tx"/>
                    </a:ext>
                  </a:extLst>
                </a:hlinkClick>
              </a:rPr>
              <a:t>»)</a:t>
            </a:r>
            <a:r>
              <a:rPr lang="x-none" b="0" dirty="0" smtClean="0">
                <a:solidFill>
                  <a:srgbClr val="1BB7D5"/>
                </a:solidFill>
              </a:rPr>
              <a:t> </a:t>
            </a:r>
            <a:r>
              <a:rPr lang="x-none" b="0" dirty="0" smtClean="0">
                <a:solidFill>
                  <a:schemeClr val="tx1"/>
                </a:solidFill>
              </a:rPr>
              <a:t>résume </a:t>
            </a:r>
            <a:r>
              <a:rPr lang="x-none" b="0" dirty="0">
                <a:solidFill>
                  <a:schemeClr val="tx1"/>
                </a:solidFill>
              </a:rPr>
              <a:t>bien les choses !</a:t>
            </a:r>
          </a:p>
          <a:p>
            <a:pPr marL="0" indent="0">
              <a:buNone/>
            </a:pPr>
            <a:endParaRPr lang="fr-FR" b="0" dirty="0">
              <a:solidFill>
                <a:srgbClr val="404040"/>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en-US" altLang="en-US" smtClean="0"/>
              <a:pPr>
                <a:defRPr/>
              </a:pPr>
              <a:t>7</a:t>
            </a:fld>
            <a:endParaRPr lang="en-US" altLang="en-US" dirty="0"/>
          </a:p>
        </p:txBody>
      </p:sp>
      <p:sp>
        <p:nvSpPr>
          <p:cNvPr id="11" name="ZoneTexte 10"/>
          <p:cNvSpPr txBox="1"/>
          <p:nvPr/>
        </p:nvSpPr>
        <p:spPr bwMode="auto">
          <a:xfrm>
            <a:off x="817897" y="812899"/>
            <a:ext cx="2630487" cy="121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a:solidFill>
                  <a:srgbClr val="457A8C"/>
                </a:solidFill>
                <a:latin typeface="Avenir Heavy"/>
                <a:cs typeface="Avenir Heavy"/>
              </a:rPr>
              <a:t>Faites longue.</a:t>
            </a:r>
          </a:p>
          <a:p>
            <a:pPr eaLnBrk="1" hangingPunct="1">
              <a:spcBef>
                <a:spcPts val="600"/>
              </a:spcBef>
            </a:pPr>
            <a:r>
              <a:rPr lang="fr-FR" sz="2000" b="1" dirty="0">
                <a:solidFill>
                  <a:srgbClr val="457A8C"/>
                </a:solidFill>
                <a:latin typeface="Avenir Book" charset="0"/>
              </a:rPr>
              <a:t>Ne facilitez pas la tâche des hackers. </a:t>
            </a:r>
            <a:endParaRPr lang="fr-FR" sz="2400" b="1" dirty="0">
              <a:solidFill>
                <a:srgbClr val="457A8C"/>
              </a:solidFill>
              <a:latin typeface="Avenir Book" charset="0"/>
            </a:endParaRPr>
          </a:p>
        </p:txBody>
      </p:sp>
    </p:spTree>
    <p:extLst>
      <p:ext uri="{BB962C8B-B14F-4D97-AF65-F5344CB8AC3E}">
        <p14:creationId xmlns:p14="http://schemas.microsoft.com/office/powerpoint/2010/main" val="289059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0" dirty="0">
                <a:latin typeface="Avenir Heavy"/>
                <a:cs typeface="Avenir Heavy"/>
              </a:rPr>
              <a:t>Que faire face au piratage de mot de passe ?</a:t>
            </a:r>
          </a:p>
        </p:txBody>
      </p:sp>
      <p:sp>
        <p:nvSpPr>
          <p:cNvPr id="3" name="Espace réservé du contenu 2"/>
          <p:cNvSpPr>
            <a:spLocks noGrp="1"/>
          </p:cNvSpPr>
          <p:nvPr>
            <p:ph idx="1"/>
          </p:nvPr>
        </p:nvSpPr>
        <p:spPr/>
        <p:txBody>
          <a:bodyPr/>
          <a:lstStyle/>
          <a:p>
            <a:pPr marL="0" indent="0">
              <a:spcAft>
                <a:spcPts val="600"/>
              </a:spcAft>
              <a:buNone/>
            </a:pPr>
            <a:r>
              <a:rPr lang="fr-FR" b="0" dirty="0">
                <a:solidFill>
                  <a:srgbClr val="404040"/>
                </a:solidFill>
                <a:latin typeface="Avenir Heavy"/>
                <a:cs typeface="Avenir Heavy"/>
              </a:rPr>
              <a:t>Les réflexes :</a:t>
            </a:r>
          </a:p>
          <a:p>
            <a:r>
              <a:rPr lang="fr-FR" b="0" dirty="0">
                <a:solidFill>
                  <a:srgbClr val="404040"/>
                </a:solidFill>
              </a:rPr>
              <a:t>Différents privé/pro</a:t>
            </a:r>
          </a:p>
          <a:p>
            <a:r>
              <a:rPr lang="x-none" b="0" dirty="0" err="1">
                <a:solidFill>
                  <a:schemeClr val="tx1">
                    <a:lumMod val="65000"/>
                    <a:lumOff val="35000"/>
                  </a:schemeClr>
                </a:solidFill>
              </a:rPr>
              <a:t>Utilisez</a:t>
            </a:r>
            <a:r>
              <a:rPr lang="x-none" b="0" dirty="0">
                <a:solidFill>
                  <a:schemeClr val="tx1">
                    <a:lumMod val="65000"/>
                    <a:lumOff val="35000"/>
                  </a:schemeClr>
                </a:solidFill>
              </a:rPr>
              <a:t> un mot de </a:t>
            </a:r>
            <a:r>
              <a:rPr lang="x-none" b="0" dirty="0" err="1">
                <a:solidFill>
                  <a:schemeClr val="tx1">
                    <a:lumMod val="65000"/>
                    <a:lumOff val="35000"/>
                  </a:schemeClr>
                </a:solidFill>
              </a:rPr>
              <a:t>passe</a:t>
            </a:r>
            <a:r>
              <a:rPr lang="x-none" b="0" dirty="0">
                <a:solidFill>
                  <a:schemeClr val="tx1">
                    <a:lumMod val="65000"/>
                    <a:lumOff val="35000"/>
                  </a:schemeClr>
                </a:solidFill>
              </a:rPr>
              <a:t> </a:t>
            </a:r>
            <a:r>
              <a:rPr lang="x-none" b="0" dirty="0" err="1">
                <a:solidFill>
                  <a:schemeClr val="tx1">
                    <a:lumMod val="65000"/>
                    <a:lumOff val="35000"/>
                  </a:schemeClr>
                </a:solidFill>
              </a:rPr>
              <a:t>différent</a:t>
            </a:r>
            <a:r>
              <a:rPr lang="x-none" b="0" dirty="0">
                <a:solidFill>
                  <a:schemeClr val="tx1">
                    <a:lumMod val="65000"/>
                    <a:lumOff val="35000"/>
                  </a:schemeClr>
                </a:solidFill>
              </a:rPr>
              <a:t> pour </a:t>
            </a:r>
            <a:r>
              <a:rPr lang="x-none" b="0" dirty="0" err="1">
                <a:solidFill>
                  <a:schemeClr val="tx1">
                    <a:lumMod val="65000"/>
                    <a:lumOff val="35000"/>
                  </a:schemeClr>
                </a:solidFill>
              </a:rPr>
              <a:t>chaque</a:t>
            </a:r>
            <a:r>
              <a:rPr lang="x-none" b="0" dirty="0">
                <a:solidFill>
                  <a:schemeClr val="tx1">
                    <a:lumMod val="65000"/>
                    <a:lumOff val="35000"/>
                  </a:schemeClr>
                </a:solidFill>
              </a:rPr>
              <a:t> application/</a:t>
            </a:r>
            <a:r>
              <a:rPr lang="x-none" b="0" dirty="0" err="1">
                <a:solidFill>
                  <a:schemeClr val="tx1">
                    <a:lumMod val="65000"/>
                    <a:lumOff val="35000"/>
                  </a:schemeClr>
                </a:solidFill>
              </a:rPr>
              <a:t>compte</a:t>
            </a:r>
            <a:endParaRPr lang="x-none" b="0" dirty="0">
              <a:solidFill>
                <a:schemeClr val="tx1">
                  <a:lumMod val="65000"/>
                  <a:lumOff val="35000"/>
                </a:schemeClr>
              </a:solidFill>
            </a:endParaRPr>
          </a:p>
          <a:p>
            <a:pPr lvl="0"/>
            <a:r>
              <a:rPr lang="x-none" b="0" dirty="0" err="1">
                <a:solidFill>
                  <a:schemeClr val="tx1">
                    <a:lumMod val="65000"/>
                    <a:lumOff val="35000"/>
                  </a:schemeClr>
                </a:solidFill>
              </a:rPr>
              <a:t>Privilégiez</a:t>
            </a:r>
            <a:r>
              <a:rPr lang="x-none" b="0" dirty="0">
                <a:solidFill>
                  <a:schemeClr val="tx1">
                    <a:lumMod val="65000"/>
                    <a:lumOff val="35000"/>
                  </a:schemeClr>
                </a:solidFill>
              </a:rPr>
              <a:t> un double </a:t>
            </a:r>
            <a:r>
              <a:rPr lang="x-none" b="0" dirty="0" err="1">
                <a:solidFill>
                  <a:schemeClr val="tx1">
                    <a:lumMod val="65000"/>
                    <a:lumOff val="35000"/>
                  </a:schemeClr>
                </a:solidFill>
              </a:rPr>
              <a:t>contrôle</a:t>
            </a:r>
            <a:r>
              <a:rPr lang="x-none" b="0" dirty="0">
                <a:solidFill>
                  <a:schemeClr val="tx1">
                    <a:lumMod val="65000"/>
                    <a:lumOff val="35000"/>
                  </a:schemeClr>
                </a:solidFill>
              </a:rPr>
              <a:t>/</a:t>
            </a:r>
            <a:r>
              <a:rPr lang="x-none" b="0" dirty="0" err="1">
                <a:solidFill>
                  <a:schemeClr val="tx1">
                    <a:lumMod val="65000"/>
                    <a:lumOff val="35000"/>
                  </a:schemeClr>
                </a:solidFill>
              </a:rPr>
              <a:t>l’authentification</a:t>
            </a:r>
            <a:r>
              <a:rPr lang="x-none" b="0" dirty="0">
                <a:solidFill>
                  <a:schemeClr val="tx1">
                    <a:lumMod val="65000"/>
                    <a:lumOff val="35000"/>
                  </a:schemeClr>
                </a:solidFill>
              </a:rPr>
              <a:t> </a:t>
            </a:r>
            <a:r>
              <a:rPr lang="x-none" b="0" dirty="0" err="1">
                <a:solidFill>
                  <a:schemeClr val="tx1">
                    <a:lumMod val="65000"/>
                    <a:lumOff val="35000"/>
                  </a:schemeClr>
                </a:solidFill>
              </a:rPr>
              <a:t>multifacteur</a:t>
            </a:r>
            <a:endParaRPr lang="nl-BE" b="0" dirty="0">
              <a:solidFill>
                <a:schemeClr val="tx1">
                  <a:lumMod val="65000"/>
                  <a:lumOff val="35000"/>
                </a:schemeClr>
              </a:solidFill>
            </a:endParaRPr>
          </a:p>
          <a:p>
            <a:r>
              <a:rPr lang="x-none" b="0" dirty="0">
                <a:solidFill>
                  <a:schemeClr val="tx1">
                    <a:lumMod val="65000"/>
                    <a:lumOff val="35000"/>
                  </a:schemeClr>
                </a:solidFill>
              </a:rPr>
              <a:t>Pour les applications et les </a:t>
            </a:r>
            <a:r>
              <a:rPr lang="x-none" b="0" dirty="0" err="1">
                <a:solidFill>
                  <a:schemeClr val="tx1">
                    <a:lumMod val="65000"/>
                    <a:lumOff val="35000"/>
                  </a:schemeClr>
                </a:solidFill>
              </a:rPr>
              <a:t>comptes</a:t>
            </a:r>
            <a:r>
              <a:rPr lang="x-none" b="0" dirty="0">
                <a:solidFill>
                  <a:schemeClr val="tx1">
                    <a:lumMod val="65000"/>
                    <a:lumOff val="35000"/>
                  </a:schemeClr>
                </a:solidFill>
              </a:rPr>
              <a:t> </a:t>
            </a:r>
            <a:r>
              <a:rPr lang="x-none" b="0" dirty="0" err="1">
                <a:solidFill>
                  <a:schemeClr val="tx1">
                    <a:lumMod val="65000"/>
                    <a:lumOff val="35000"/>
                  </a:schemeClr>
                </a:solidFill>
              </a:rPr>
              <a:t>importants</a:t>
            </a:r>
            <a:r>
              <a:rPr lang="x-none" b="0" dirty="0">
                <a:solidFill>
                  <a:schemeClr val="tx1">
                    <a:lumMod val="65000"/>
                    <a:lumOff val="35000"/>
                  </a:schemeClr>
                </a:solidFill>
              </a:rPr>
              <a:t>, </a:t>
            </a:r>
            <a:r>
              <a:rPr lang="x-none" b="0" dirty="0" err="1">
                <a:solidFill>
                  <a:schemeClr val="tx1">
                    <a:lumMod val="65000"/>
                    <a:lumOff val="35000"/>
                  </a:schemeClr>
                </a:solidFill>
              </a:rPr>
              <a:t>rendez</a:t>
            </a:r>
            <a:r>
              <a:rPr lang="x-none" b="0" dirty="0">
                <a:solidFill>
                  <a:schemeClr val="tx1">
                    <a:lumMod val="65000"/>
                    <a:lumOff val="35000"/>
                  </a:schemeClr>
                </a:solidFill>
              </a:rPr>
              <a:t> </a:t>
            </a:r>
            <a:r>
              <a:rPr lang="x-none" b="0" dirty="0" err="1">
                <a:solidFill>
                  <a:schemeClr val="tx1">
                    <a:lumMod val="65000"/>
                    <a:lumOff val="35000"/>
                  </a:schemeClr>
                </a:solidFill>
              </a:rPr>
              <a:t>votre</a:t>
            </a:r>
            <a:r>
              <a:rPr lang="x-none" b="0" dirty="0">
                <a:solidFill>
                  <a:schemeClr val="tx1">
                    <a:lumMod val="65000"/>
                    <a:lumOff val="35000"/>
                  </a:schemeClr>
                </a:solidFill>
              </a:rPr>
              <a:t> mot de </a:t>
            </a:r>
            <a:r>
              <a:rPr lang="x-none" b="0" dirty="0" err="1">
                <a:solidFill>
                  <a:schemeClr val="tx1">
                    <a:lumMod val="65000"/>
                    <a:lumOff val="35000"/>
                  </a:schemeClr>
                </a:solidFill>
              </a:rPr>
              <a:t>passe</a:t>
            </a:r>
            <a:r>
              <a:rPr lang="x-none" b="0" dirty="0">
                <a:solidFill>
                  <a:schemeClr val="tx1">
                    <a:lumMod val="65000"/>
                    <a:lumOff val="35000"/>
                  </a:schemeClr>
                </a:solidFill>
              </a:rPr>
              <a:t> encore plus long/</a:t>
            </a:r>
            <a:r>
              <a:rPr lang="x-none" b="0" dirty="0" err="1">
                <a:solidFill>
                  <a:schemeClr val="tx1">
                    <a:lumMod val="65000"/>
                    <a:lumOff val="35000"/>
                  </a:schemeClr>
                </a:solidFill>
              </a:rPr>
              <a:t>complexe</a:t>
            </a:r>
            <a:r>
              <a:rPr lang="x-none" b="0" dirty="0">
                <a:solidFill>
                  <a:schemeClr val="tx1">
                    <a:lumMod val="65000"/>
                    <a:lumOff val="35000"/>
                  </a:schemeClr>
                </a:solidFill>
              </a:rPr>
              <a:t> et </a:t>
            </a:r>
            <a:r>
              <a:rPr lang="x-none" b="0" dirty="0" err="1">
                <a:solidFill>
                  <a:schemeClr val="tx1">
                    <a:lumMod val="65000"/>
                    <a:lumOff val="35000"/>
                  </a:schemeClr>
                </a:solidFill>
              </a:rPr>
              <a:t>appliquez</a:t>
            </a:r>
            <a:r>
              <a:rPr lang="x-none" b="0" dirty="0">
                <a:solidFill>
                  <a:schemeClr val="tx1">
                    <a:lumMod val="65000"/>
                    <a:lumOff val="35000"/>
                  </a:schemeClr>
                </a:solidFill>
              </a:rPr>
              <a:t> </a:t>
            </a:r>
            <a:r>
              <a:rPr lang="x-none" b="0" dirty="0" err="1">
                <a:solidFill>
                  <a:schemeClr val="tx1">
                    <a:lumMod val="65000"/>
                    <a:lumOff val="35000"/>
                  </a:schemeClr>
                </a:solidFill>
              </a:rPr>
              <a:t>une</a:t>
            </a:r>
            <a:r>
              <a:rPr lang="x-none" b="0" dirty="0">
                <a:solidFill>
                  <a:schemeClr val="tx1">
                    <a:lumMod val="65000"/>
                    <a:lumOff val="35000"/>
                  </a:schemeClr>
                </a:solidFill>
              </a:rPr>
              <a:t> </a:t>
            </a:r>
            <a:r>
              <a:rPr lang="x-none" b="0" dirty="0" err="1">
                <a:solidFill>
                  <a:schemeClr val="tx1">
                    <a:lumMod val="65000"/>
                    <a:lumOff val="35000"/>
                  </a:schemeClr>
                </a:solidFill>
              </a:rPr>
              <a:t>méthode</a:t>
            </a:r>
            <a:r>
              <a:rPr lang="x-none" b="0" dirty="0">
                <a:solidFill>
                  <a:schemeClr val="tx1">
                    <a:lumMod val="65000"/>
                    <a:lumOff val="35000"/>
                  </a:schemeClr>
                </a:solidFill>
              </a:rPr>
              <a:t> de double </a:t>
            </a:r>
            <a:r>
              <a:rPr lang="nl-BE" b="0" dirty="0" err="1">
                <a:solidFill>
                  <a:schemeClr val="tx1">
                    <a:lumMod val="65000"/>
                    <a:lumOff val="35000"/>
                  </a:schemeClr>
                </a:solidFill>
              </a:rPr>
              <a:t>contrôle</a:t>
            </a:r>
            <a:r>
              <a:rPr lang="x-none" b="0" dirty="0">
                <a:solidFill>
                  <a:schemeClr val="tx1">
                    <a:lumMod val="65000"/>
                    <a:lumOff val="35000"/>
                  </a:schemeClr>
                </a:solidFill>
              </a:rPr>
              <a:t>. </a:t>
            </a:r>
          </a:p>
          <a:p>
            <a:r>
              <a:rPr lang="fr-FR" b="0" dirty="0">
                <a:solidFill>
                  <a:srgbClr val="404040"/>
                </a:solidFill>
              </a:rPr>
              <a:t>Pas dans le navigateur / pas dans un fichier</a:t>
            </a:r>
          </a:p>
          <a:p>
            <a:pPr lvl="0"/>
            <a:r>
              <a:rPr lang="x-none" b="0" dirty="0" err="1">
                <a:solidFill>
                  <a:schemeClr val="tx1">
                    <a:lumMod val="65000"/>
                    <a:lumOff val="35000"/>
                  </a:schemeClr>
                </a:solidFill>
              </a:rPr>
              <a:t>Changez</a:t>
            </a:r>
            <a:r>
              <a:rPr lang="x-none" b="0" dirty="0">
                <a:solidFill>
                  <a:schemeClr val="tx1">
                    <a:lumMod val="65000"/>
                    <a:lumOff val="35000"/>
                  </a:schemeClr>
                </a:solidFill>
              </a:rPr>
              <a:t> de mot de </a:t>
            </a:r>
            <a:r>
              <a:rPr lang="x-none" b="0" dirty="0" err="1">
                <a:solidFill>
                  <a:schemeClr val="tx1">
                    <a:lumMod val="65000"/>
                    <a:lumOff val="35000"/>
                  </a:schemeClr>
                </a:solidFill>
              </a:rPr>
              <a:t>passe</a:t>
            </a:r>
            <a:r>
              <a:rPr lang="x-none" b="0" dirty="0">
                <a:solidFill>
                  <a:schemeClr val="tx1">
                    <a:lumMod val="65000"/>
                    <a:lumOff val="35000"/>
                  </a:schemeClr>
                </a:solidFill>
              </a:rPr>
              <a:t> min. 1x par an</a:t>
            </a:r>
            <a:endParaRPr lang="nl-BE" b="0" dirty="0">
              <a:solidFill>
                <a:schemeClr val="tx1">
                  <a:lumMod val="65000"/>
                  <a:lumOff val="35000"/>
                </a:schemeClr>
              </a:solidFill>
            </a:endParaRPr>
          </a:p>
          <a:p>
            <a:r>
              <a:rPr lang="fr-FR" b="0" dirty="0"/>
              <a:t>Confidentiel</a:t>
            </a:r>
          </a:p>
          <a:p>
            <a:r>
              <a:rPr lang="fr-FR" b="0" dirty="0"/>
              <a:t>Utilisez un </a:t>
            </a:r>
            <a:r>
              <a:rPr lang="fr-FR" b="0" dirty="0" err="1"/>
              <a:t>password</a:t>
            </a:r>
            <a:r>
              <a:rPr lang="fr-FR" b="0" dirty="0"/>
              <a:t> manager</a:t>
            </a:r>
          </a:p>
          <a:p>
            <a:pPr lvl="0"/>
            <a:endParaRPr lang="x-none" b="0" dirty="0">
              <a:solidFill>
                <a:schemeClr val="tx1">
                  <a:lumMod val="65000"/>
                  <a:lumOff val="35000"/>
                </a:schemeClr>
              </a:solidFill>
            </a:endParaRPr>
          </a:p>
          <a:p>
            <a:endParaRPr lang="fr-FR" b="0" dirty="0">
              <a:solidFill>
                <a:schemeClr val="tx1">
                  <a:lumMod val="65000"/>
                  <a:lumOff val="35000"/>
                </a:schemeClr>
              </a:solidFill>
            </a:endParaRPr>
          </a:p>
          <a:p>
            <a:endParaRPr lang="fr-FR" b="0" dirty="0">
              <a:solidFill>
                <a:schemeClr val="tx1">
                  <a:lumMod val="65000"/>
                  <a:lumOff val="35000"/>
                </a:schemeClr>
              </a:solidFill>
            </a:endParaRPr>
          </a:p>
          <a:p>
            <a:endParaRPr lang="fr-FR" b="0" dirty="0">
              <a:solidFill>
                <a:schemeClr val="tx1">
                  <a:lumMod val="65000"/>
                  <a:lumOff val="35000"/>
                </a:schemeClr>
              </a:solidFill>
            </a:endParaRPr>
          </a:p>
          <a:p>
            <a:endParaRPr lang="fr-FR" b="0" dirty="0">
              <a:solidFill>
                <a:schemeClr val="tx1">
                  <a:lumMod val="65000"/>
                  <a:lumOff val="35000"/>
                </a:schemeClr>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en-US" altLang="en-US" smtClean="0"/>
              <a:pPr>
                <a:defRPr/>
              </a:pPr>
              <a:t>8</a:t>
            </a:fld>
            <a:endParaRPr lang="en-US" altLang="en-US" dirty="0"/>
          </a:p>
        </p:txBody>
      </p:sp>
      <p:sp>
        <p:nvSpPr>
          <p:cNvPr id="7" name="ZoneTexte 6"/>
          <p:cNvSpPr txBox="1"/>
          <p:nvPr/>
        </p:nvSpPr>
        <p:spPr bwMode="auto">
          <a:xfrm>
            <a:off x="817897" y="812899"/>
            <a:ext cx="2630487" cy="1954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a:solidFill>
                  <a:srgbClr val="457A8C"/>
                </a:solidFill>
                <a:latin typeface="Avenir Heavy"/>
                <a:cs typeface="Avenir Heavy"/>
              </a:rPr>
              <a:t>Redoublez </a:t>
            </a:r>
          </a:p>
          <a:p>
            <a:pPr eaLnBrk="1" hangingPunct="1"/>
            <a:r>
              <a:rPr lang="fr-FR" sz="2800" b="1" dirty="0">
                <a:solidFill>
                  <a:srgbClr val="457A8C"/>
                </a:solidFill>
                <a:latin typeface="Avenir Heavy"/>
                <a:cs typeface="Avenir Heavy"/>
              </a:rPr>
              <a:t>de prudence.</a:t>
            </a:r>
          </a:p>
          <a:p>
            <a:pPr eaLnBrk="1" hangingPunct="1">
              <a:spcBef>
                <a:spcPts val="600"/>
              </a:spcBef>
            </a:pPr>
            <a:r>
              <a:rPr lang="fr-FR" sz="2000" b="1" dirty="0">
                <a:solidFill>
                  <a:srgbClr val="457A8C"/>
                </a:solidFill>
                <a:latin typeface="Avenir Book" charset="0"/>
              </a:rPr>
              <a:t>Gardez une longueur d’avance sur les hackers. </a:t>
            </a:r>
            <a:endParaRPr lang="fr-FR" sz="2400" b="1" dirty="0">
              <a:solidFill>
                <a:srgbClr val="457A8C"/>
              </a:solidFill>
              <a:latin typeface="Avenir Book" charset="0"/>
            </a:endParaRPr>
          </a:p>
        </p:txBody>
      </p:sp>
    </p:spTree>
    <p:extLst>
      <p:ext uri="{BB962C8B-B14F-4D97-AF65-F5344CB8AC3E}">
        <p14:creationId xmlns:p14="http://schemas.microsoft.com/office/powerpoint/2010/main" val="3325210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0" dirty="0">
                <a:latin typeface="Avenir Heavy"/>
                <a:cs typeface="Avenir Heavy"/>
              </a:rPr>
              <a:t>Comment réagir </a:t>
            </a:r>
            <a:br>
              <a:rPr lang="fr-FR" b="0" dirty="0">
                <a:latin typeface="Avenir Heavy"/>
                <a:cs typeface="Avenir Heavy"/>
              </a:rPr>
            </a:br>
            <a:r>
              <a:rPr lang="fr-FR" b="0" dirty="0">
                <a:latin typeface="Avenir Heavy"/>
                <a:cs typeface="Avenir Heavy"/>
              </a:rPr>
              <a:t>en cas d’attaque ?</a:t>
            </a:r>
          </a:p>
        </p:txBody>
      </p:sp>
      <p:sp>
        <p:nvSpPr>
          <p:cNvPr id="3" name="Espace réservé du contenu 2"/>
          <p:cNvSpPr>
            <a:spLocks noGrp="1"/>
          </p:cNvSpPr>
          <p:nvPr>
            <p:ph idx="1"/>
          </p:nvPr>
        </p:nvSpPr>
        <p:spPr/>
        <p:txBody>
          <a:bodyPr/>
          <a:lstStyle/>
          <a:p>
            <a:pPr marL="0" indent="0">
              <a:spcAft>
                <a:spcPts val="600"/>
              </a:spcAft>
              <a:buNone/>
            </a:pPr>
            <a:r>
              <a:rPr lang="fr-FR" b="0" dirty="0">
                <a:solidFill>
                  <a:srgbClr val="404040"/>
                </a:solidFill>
                <a:latin typeface="Avenir Heavy"/>
                <a:cs typeface="Avenir Heavy"/>
              </a:rPr>
              <a:t>Les dispositions :</a:t>
            </a:r>
          </a:p>
          <a:p>
            <a:r>
              <a:rPr lang="fr-FR" b="0" dirty="0">
                <a:solidFill>
                  <a:srgbClr val="404040"/>
                </a:solidFill>
              </a:rPr>
              <a:t>Personne responsable</a:t>
            </a:r>
          </a:p>
          <a:p>
            <a:r>
              <a:rPr lang="fr-FR" b="0" dirty="0">
                <a:solidFill>
                  <a:srgbClr val="404040"/>
                </a:solidFill>
              </a:rPr>
              <a:t>Service du compte</a:t>
            </a:r>
          </a:p>
          <a:p>
            <a:r>
              <a:rPr lang="fr-FR" b="0" dirty="0">
                <a:solidFill>
                  <a:srgbClr val="404040"/>
                </a:solidFill>
              </a:rPr>
              <a:t>Contacts via un autre canal</a:t>
            </a:r>
          </a:p>
          <a:p>
            <a:r>
              <a:rPr lang="fr-FR" b="0" dirty="0">
                <a:solidFill>
                  <a:srgbClr val="404040"/>
                </a:solidFill>
              </a:rPr>
              <a:t>Autres mots de passe</a:t>
            </a:r>
          </a:p>
          <a:p>
            <a:r>
              <a:rPr lang="fr-FR" b="0" dirty="0">
                <a:solidFill>
                  <a:srgbClr val="404040"/>
                </a:solidFill>
              </a:rPr>
              <a:t>Anti-virus</a:t>
            </a:r>
          </a:p>
          <a:p>
            <a:endParaRPr lang="fr-FR" b="0" dirty="0">
              <a:solidFill>
                <a:srgbClr val="404040"/>
              </a:solidFill>
            </a:endParaRPr>
          </a:p>
          <a:p>
            <a:endParaRPr lang="fr-FR" b="0" dirty="0">
              <a:solidFill>
                <a:srgbClr val="404040"/>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en-US" altLang="en-US" smtClean="0"/>
              <a:pPr>
                <a:defRPr/>
              </a:pPr>
              <a:t>9</a:t>
            </a:fld>
            <a:endParaRPr lang="en-US" altLang="en-US" dirty="0"/>
          </a:p>
        </p:txBody>
      </p:sp>
      <p:sp>
        <p:nvSpPr>
          <p:cNvPr id="7" name="ZoneTexte 6"/>
          <p:cNvSpPr txBox="1"/>
          <p:nvPr/>
        </p:nvSpPr>
        <p:spPr bwMode="auto">
          <a:xfrm>
            <a:off x="817897" y="812899"/>
            <a:ext cx="2630487" cy="1954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a:solidFill>
                  <a:srgbClr val="457A8C"/>
                </a:solidFill>
                <a:latin typeface="Avenir Heavy"/>
                <a:cs typeface="Avenir Heavy"/>
              </a:rPr>
              <a:t>Ne perdez pas de temps.</a:t>
            </a:r>
          </a:p>
          <a:p>
            <a:pPr eaLnBrk="1" hangingPunct="1">
              <a:spcBef>
                <a:spcPts val="600"/>
              </a:spcBef>
            </a:pPr>
            <a:r>
              <a:rPr lang="fr-FR" sz="2000" b="1" dirty="0">
                <a:solidFill>
                  <a:srgbClr val="457A8C"/>
                </a:solidFill>
                <a:latin typeface="Avenir Book" charset="0"/>
              </a:rPr>
              <a:t>Prévenez tout de suite les personnes concernées. </a:t>
            </a:r>
            <a:endParaRPr lang="fr-FR" sz="2400" b="1" dirty="0">
              <a:solidFill>
                <a:srgbClr val="457A8C"/>
              </a:solidFill>
              <a:latin typeface="Avenir Book" charset="0"/>
            </a:endParaRPr>
          </a:p>
        </p:txBody>
      </p:sp>
      <p:sp>
        <p:nvSpPr>
          <p:cNvPr id="13" name="ZoneTexte 12"/>
          <p:cNvSpPr txBox="1"/>
          <p:nvPr/>
        </p:nvSpPr>
        <p:spPr bwMode="auto">
          <a:xfrm>
            <a:off x="5698929" y="640272"/>
            <a:ext cx="1846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eaLnBrk="1" hangingPunct="1"/>
            <a:endParaRPr lang="fr-FR" sz="1400" dirty="0">
              <a:solidFill>
                <a:srgbClr val="E22567"/>
              </a:solidFill>
              <a:latin typeface="Avenir Book" charset="0"/>
            </a:endParaRPr>
          </a:p>
        </p:txBody>
      </p:sp>
    </p:spTree>
    <p:extLst>
      <p:ext uri="{BB962C8B-B14F-4D97-AF65-F5344CB8AC3E}">
        <p14:creationId xmlns:p14="http://schemas.microsoft.com/office/powerpoint/2010/main" val="6295796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eaLnBrk="1" hangingPunct="1">
          <a:spcBef>
            <a:spcPct val="0"/>
          </a:spcBef>
          <a:buFontTx/>
          <a:buNone/>
          <a:defRPr sz="1400" dirty="0">
            <a:solidFill>
              <a:srgbClr val="E22567"/>
            </a:solidFill>
            <a:latin typeface="Avenir Book"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00969FB4D7F7348A6B31C4989DE163B" ma:contentTypeVersion="0" ma:contentTypeDescription="Create a new document." ma:contentTypeScope="" ma:versionID="81713376805a8080f3bba22852e8cef3">
  <xsd:schema xmlns:xsd="http://www.w3.org/2001/XMLSchema" xmlns:xs="http://www.w3.org/2001/XMLSchema" xmlns:p="http://schemas.microsoft.com/office/2006/metadata/properties" targetNamespace="http://schemas.microsoft.com/office/2006/metadata/properties" ma:root="true" ma:fieldsID="db1d7708cf83a3ef910d407b40274765">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LongProperties xmlns="http://schemas.microsoft.com/office/2006/metadata/longProperties"/>
</file>

<file path=customXml/itemProps1.xml><?xml version="1.0" encoding="utf-8"?>
<ds:datastoreItem xmlns:ds="http://schemas.openxmlformats.org/officeDocument/2006/customXml" ds:itemID="{78DF0790-9174-4B3B-AA6C-6AB3544115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9833DB56-F938-418B-ACD4-346433FD4733}">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otalTime>10</TotalTime>
  <Words>1066</Words>
  <Application>Microsoft Macintosh PowerPoint</Application>
  <PresentationFormat>Présentation à l'écran (4:3)</PresentationFormat>
  <Paragraphs>210</Paragraphs>
  <Slides>11</Slides>
  <Notes>11</Notes>
  <HiddenSlides>0</HiddenSlides>
  <MMClips>0</MMClips>
  <ScaleCrop>false</ScaleCrop>
  <HeadingPairs>
    <vt:vector size="4" baseType="variant">
      <vt:variant>
        <vt:lpstr>Thème</vt:lpstr>
      </vt:variant>
      <vt:variant>
        <vt:i4>1</vt:i4>
      </vt:variant>
      <vt:variant>
        <vt:lpstr>Titres des diapositives</vt:lpstr>
      </vt:variant>
      <vt:variant>
        <vt:i4>11</vt:i4>
      </vt:variant>
    </vt:vector>
  </HeadingPairs>
  <TitlesOfParts>
    <vt:vector size="12" baseType="lpstr">
      <vt:lpstr>Office Theme</vt:lpstr>
      <vt:lpstr>Présentation PowerPoint</vt:lpstr>
      <vt:lpstr>Nouveau message [ATTENTION!]</vt:lpstr>
      <vt:lpstr>Présentation PowerPoint</vt:lpstr>
      <vt:lpstr>Le piratage de mot de passe,  quésako ? </vt:lpstr>
      <vt:lpstr>Des chiffres  qui en disent long…</vt:lpstr>
      <vt:lpstr>Testez votre mot de passe !</vt:lpstr>
      <vt:lpstr>Comment renforcer  son mot de passe ?</vt:lpstr>
      <vt:lpstr>Que faire face au piratage de mot de passe ?</vt:lpstr>
      <vt:lpstr>Comment réagir  en cas d’attaque ?</vt:lpstr>
      <vt:lpstr>Présentation PowerPoint</vt:lpstr>
      <vt:lpstr>Présentation PowerPoint</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Populaire Joannes</dc:creator>
  <cp:keywords/>
  <dc:description/>
  <cp:lastModifiedBy>Waw-3</cp:lastModifiedBy>
  <cp:revision>301</cp:revision>
  <cp:lastPrinted>2020-08-17T09:17:23Z</cp:lastPrinted>
  <dcterms:created xsi:type="dcterms:W3CDTF">2015-10-15T16:29:19Z</dcterms:created>
  <dcterms:modified xsi:type="dcterms:W3CDTF">2020-08-17T12:39:14Z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7b9431e5d514ca7ab6f277c4216a072">
    <vt:lpwstr>Default|ca37003d-03f9-4975-bccb-493489ca4082</vt:lpwstr>
  </property>
  <property fmtid="{D5CDD505-2E9C-101B-9397-08002B2CF9AE}" pid="3" name="i4feb4330ccd47a7b61200b0e6258e2f">
    <vt:lpwstr>To be defined|11fe68f8-7136-4814-8abf-edd87a242fb5</vt:lpwstr>
  </property>
  <property fmtid="{D5CDD505-2E9C-101B-9397-08002B2CF9AE}" pid="4" name="IsMyDocuments">
    <vt:lpwstr>1</vt:lpwstr>
  </property>
  <property fmtid="{D5CDD505-2E9C-101B-9397-08002B2CF9AE}" pid="5" name="c76028c8cdaf41bdb04a4b203deefed8">
    <vt:lpwstr>Internal Use Only|49c55b52-19f9-4fed-9954-548f39c33aab</vt:lpwstr>
  </property>
  <property fmtid="{D5CDD505-2E9C-101B-9397-08002B2CF9AE}" pid="6" name="TaxCatchAll">
    <vt:lpwstr>3;#Default;#2;#Internal Use Only;#1;#To be defined</vt:lpwstr>
  </property>
</Properties>
</file>