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5"/>
  </p:notesMasterIdLst>
  <p:handoutMasterIdLst>
    <p:handoutMasterId r:id="rId16"/>
  </p:handoutMasterIdLst>
  <p:sldIdLst>
    <p:sldId id="396" r:id="rId4"/>
    <p:sldId id="407" r:id="rId5"/>
    <p:sldId id="406" r:id="rId6"/>
    <p:sldId id="399" r:id="rId7"/>
    <p:sldId id="410" r:id="rId8"/>
    <p:sldId id="405" r:id="rId9"/>
    <p:sldId id="401" r:id="rId10"/>
    <p:sldId id="403" r:id="rId11"/>
    <p:sldId id="409" r:id="rId12"/>
    <p:sldId id="412" r:id="rId13"/>
    <p:sldId id="397" r:id="rId14"/>
  </p:sldIdLst>
  <p:sldSz cx="9144000" cy="6858000" type="screen4x3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453">
          <p15:clr>
            <a:srgbClr val="A4A3A4"/>
          </p15:clr>
        </p15:guide>
        <p15:guide id="4" pos="7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19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8C"/>
    <a:srgbClr val="EB5C4E"/>
    <a:srgbClr val="1BB7D5"/>
    <a:srgbClr val="C3E3DD"/>
    <a:srgbClr val="FFFFFF"/>
    <a:srgbClr val="E22567"/>
    <a:srgbClr val="C9205A"/>
    <a:srgbClr val="17A8C4"/>
    <a:srgbClr val="3399FF"/>
    <a:srgbClr val="CE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34453" autoAdjust="0"/>
    <p:restoredTop sz="71921" autoAdjust="0"/>
  </p:normalViewPr>
  <p:slideViewPr>
    <p:cSldViewPr snapToGrid="0" snapToObjects="1">
      <p:cViewPr varScale="1">
        <p:scale>
          <a:sx n="72" d="100"/>
          <a:sy n="72" d="100"/>
        </p:scale>
        <p:origin x="-1224" y="-112"/>
      </p:cViewPr>
      <p:guideLst>
        <p:guide orient="horz" pos="2160"/>
        <p:guide orient="horz" pos="2453"/>
        <p:guide pos="2880"/>
        <p:guide pos="7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62" d="100"/>
        <a:sy n="262" d="100"/>
      </p:scale>
      <p:origin x="0" y="0"/>
    </p:cViewPr>
  </p:sorterViewPr>
  <p:notesViewPr>
    <p:cSldViewPr snapToGrid="0" snapToObjects="1">
      <p:cViewPr>
        <p:scale>
          <a:sx n="152" d="100"/>
          <a:sy n="152" d="100"/>
        </p:scale>
        <p:origin x="-1840" y="4168"/>
      </p:cViewPr>
      <p:guideLst>
        <p:guide orient="horz" pos="3219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53E0F-AECD-7748-A001-0EFAF28ED6BC}" type="datetimeFigureOut">
              <a:rPr lang="fr-FR" smtClean="0"/>
              <a:t>17/08/20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27FEB-333C-7B4F-B188-49A31EE09A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8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AB812A8C-F89B-5549-B53E-42772BDAF6E0}" type="datetimeFigureOut">
              <a:rPr lang="en-GB"/>
              <a:pPr>
                <a:defRPr/>
              </a:pPr>
              <a:t>17/08/20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7FB5AD9-BBE2-814A-8701-E814EB4461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505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lpnetsecurity.com/2019/05/09/verizon-2019-data-breach-investigations-report/" TargetMode="External"/><Relationship Id="rId4" Type="http://schemas.openxmlformats.org/officeDocument/2006/relationships/hyperlink" Target="https://www.helpnetsecurity.com/2019/05/09/verizon-2019-data-breach-investigations-repor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Relationship Id="rId3" Type="http://schemas.openxmlformats.org/officeDocument/2006/relationships/hyperlink" Target="https://www.youtube.com/watch?v=F7pYHN9iC9I" TargetMode="Externa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Bonjour et bienvenue</a:t>
            </a:r>
            <a:r>
              <a:rPr lang="fr-FR" baseline="0" dirty="0"/>
              <a:t> à tous !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06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Qu’en pensez-vous ?</a:t>
            </a:r>
          </a:p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Avez-vous des remarques ?</a:t>
            </a:r>
          </a:p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Qu’avez-vous retenu ?</a:t>
            </a:r>
          </a:p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Quelle sera votre première action suite à cette présentation ?</a:t>
            </a:r>
          </a:p>
          <a:p>
            <a:endParaRPr lang="fr-FR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42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/>
                <a:cs typeface="Calibri"/>
              </a:rPr>
              <a:t>Merci</a:t>
            </a:r>
            <a:r>
              <a:rPr lang="fr-FR" baseline="0" dirty="0">
                <a:latin typeface="Calibri"/>
                <a:cs typeface="Calibri"/>
              </a:rPr>
              <a:t> de votre attention !</a:t>
            </a:r>
            <a:endParaRPr lang="fr-FR" dirty="0">
              <a:latin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060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scénario classique d’ingénierie</a:t>
            </a:r>
            <a:r>
              <a:rPr lang="fr-FR" baseline="0" dirty="0"/>
              <a:t> sociale </a:t>
            </a:r>
            <a:r>
              <a:rPr lang="fr-FR" dirty="0"/>
              <a:t>dans les entreprises et PME.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497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Méfiez-vous</a:t>
            </a:r>
            <a:r>
              <a:rPr lang="fr-FR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</a:t>
            </a:r>
          </a:p>
          <a:p>
            <a:r>
              <a:rPr lang="fr-FR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 personne mal intentionnée veut abuser de votre confiance.</a:t>
            </a:r>
          </a:p>
          <a:p>
            <a:endParaRPr lang="fr-FR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 technique si bien rodée qu'on parle  d'ingénierie sociale : le fraudeur a étudié votre profil en glanant des informations sur vous, sur le web ou les réseaux sociaux. Objectif ? Endormir votre vigilance avec un scénario plausible pour vous tirer les vers du nez ou vous pousser à agir.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42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6712" cy="5157787"/>
          </a:xfrm>
        </p:spPr>
        <p:txBody>
          <a:bodyPr/>
          <a:lstStyle/>
          <a:p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L’ingénierie sociale, ou </a:t>
            </a:r>
            <a:r>
              <a:rPr lang="fr-FR" b="1" dirty="0">
                <a:solidFill>
                  <a:srgbClr val="404040"/>
                </a:solidFill>
                <a:latin typeface="Avenir Heavy"/>
                <a:cs typeface="Avenir Heavy"/>
              </a:rPr>
              <a:t>social engineering</a:t>
            </a: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, est </a:t>
            </a:r>
            <a:r>
              <a:rPr lang="fr-FR" dirty="0"/>
              <a:t>une technique frauduleuse qui consiste à </a:t>
            </a:r>
            <a:r>
              <a:rPr lang="fr-FR" b="1" dirty="0"/>
              <a:t>abuser des gens en jouant sur des caractères typiquement humains </a:t>
            </a:r>
            <a:r>
              <a:rPr lang="fr-FR" dirty="0"/>
              <a:t>comme la confiance, la curiosité, la naïveté, la peur, la cupidité… </a:t>
            </a:r>
          </a:p>
          <a:p>
            <a:endParaRPr lang="fr-FR" dirty="0"/>
          </a:p>
          <a:p>
            <a:r>
              <a:rPr lang="fr-FR" dirty="0"/>
              <a:t>Le fraudeur</a:t>
            </a:r>
            <a:r>
              <a:rPr lang="fr-FR" baseline="0" dirty="0"/>
              <a:t> se fait passer pour un </a:t>
            </a:r>
            <a:r>
              <a:rPr lang="fr-FR" b="1" baseline="0" dirty="0"/>
              <a:t>tiers de confiance </a:t>
            </a:r>
            <a:r>
              <a:rPr lang="fr-FR" baseline="0" dirty="0"/>
              <a:t>et exploite la </a:t>
            </a:r>
            <a:r>
              <a:rPr lang="fr-FR" i="0" dirty="0"/>
              <a:t>la </a:t>
            </a:r>
            <a:r>
              <a:rPr lang="fr-FR" b="1" i="0" dirty="0"/>
              <a:t>sphère personnelle</a:t>
            </a:r>
            <a:r>
              <a:rPr lang="fr-FR" i="0" dirty="0"/>
              <a:t> de la victime afin de faire intrusion dans le </a:t>
            </a:r>
            <a:r>
              <a:rPr lang="fr-FR" b="1" i="0" dirty="0"/>
              <a:t>réseau de l’entreprise</a:t>
            </a:r>
            <a:r>
              <a:rPr lang="fr-FR" i="0" dirty="0"/>
              <a:t>.</a:t>
            </a:r>
          </a:p>
          <a:p>
            <a:endParaRPr lang="fr-FR" i="0" dirty="0"/>
          </a:p>
          <a:p>
            <a:r>
              <a:rPr lang="fr-FR" dirty="0"/>
              <a:t>Le</a:t>
            </a:r>
            <a:r>
              <a:rPr lang="fr-FR" baseline="0" dirty="0"/>
              <a:t> plus souvent, il s’agit d’un </a:t>
            </a:r>
            <a:r>
              <a:rPr lang="fr-FR" b="1" baseline="0" dirty="0"/>
              <a:t>e-mail, un message sur les </a:t>
            </a:r>
            <a:r>
              <a:rPr lang="fr-FR" b="1" baseline="0" dirty="0" err="1"/>
              <a:t>medias</a:t>
            </a:r>
            <a:r>
              <a:rPr lang="fr-FR" b="1" baseline="0" dirty="0"/>
              <a:t> sociaux </a:t>
            </a:r>
            <a:r>
              <a:rPr lang="fr-FR" baseline="0" dirty="0"/>
              <a:t>ou d’un </a:t>
            </a:r>
            <a:r>
              <a:rPr lang="fr-FR" b="1" baseline="0" dirty="0"/>
              <a:t>coup de téléphone</a:t>
            </a:r>
            <a:r>
              <a:rPr lang="fr-FR" baseline="0" dirty="0"/>
              <a:t>.</a:t>
            </a:r>
            <a:endParaRPr lang="fr-FR" i="0" dirty="0"/>
          </a:p>
          <a:p>
            <a:endParaRPr lang="fr-FR" dirty="0"/>
          </a:p>
          <a:p>
            <a:r>
              <a:rPr lang="fr-FR" b="1" dirty="0"/>
              <a:t>Son but ?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Récupérer des </a:t>
            </a:r>
            <a:r>
              <a:rPr lang="fr-FR" b="1" dirty="0"/>
              <a:t>informations personnelles </a:t>
            </a:r>
            <a:r>
              <a:rPr lang="fr-FR" dirty="0"/>
              <a:t>(identifiant,</a:t>
            </a:r>
            <a:r>
              <a:rPr lang="fr-FR" baseline="0" dirty="0"/>
              <a:t> </a:t>
            </a:r>
            <a:r>
              <a:rPr lang="fr-FR" dirty="0"/>
              <a:t>mot de passe, numéro de carte de crédit).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Accéder à des </a:t>
            </a:r>
            <a:r>
              <a:rPr lang="fr-FR" b="1" dirty="0"/>
              <a:t>données sensibles </a:t>
            </a:r>
            <a:r>
              <a:rPr lang="fr-FR" dirty="0"/>
              <a:t>au sein de l’entreprise.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Obtenir un </a:t>
            </a:r>
            <a:r>
              <a:rPr lang="fr-FR" b="1" dirty="0"/>
              <a:t>transfert d’argent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b="1" dirty="0"/>
              <a:t>Comment ?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Collecte minutieuse d’</a:t>
            </a:r>
            <a:r>
              <a:rPr lang="fr-FR" b="1" dirty="0"/>
              <a:t>informations publiques</a:t>
            </a:r>
            <a:r>
              <a:rPr lang="fr-FR" b="1" baseline="0" dirty="0"/>
              <a:t> et </a:t>
            </a:r>
            <a:r>
              <a:rPr lang="fr-FR" b="1" dirty="0"/>
              <a:t>personnelles</a:t>
            </a:r>
            <a:r>
              <a:rPr lang="fr-FR" dirty="0"/>
              <a:t> (réseaux sociaux</a:t>
            </a:r>
            <a:r>
              <a:rPr lang="fr-FR" baseline="0" dirty="0"/>
              <a:t>), parfois sur plusieurs mois</a:t>
            </a:r>
          </a:p>
          <a:p>
            <a:pPr marL="171450" indent="-171450">
              <a:buFont typeface="Arial"/>
              <a:buChar char="•"/>
            </a:pPr>
            <a:r>
              <a:rPr lang="fr-FR" baseline="0" dirty="0"/>
              <a:t>Elaboration d’un </a:t>
            </a:r>
            <a:r>
              <a:rPr lang="fr-FR" b="1" baseline="0" dirty="0"/>
              <a:t>scénario plausible</a:t>
            </a:r>
            <a:r>
              <a:rPr lang="fr-FR" baseline="0" dirty="0"/>
              <a:t>, bien rôdé</a:t>
            </a:r>
          </a:p>
          <a:p>
            <a:pPr marL="171450" indent="-171450">
              <a:buFont typeface="Arial"/>
              <a:buChar char="•"/>
            </a:pPr>
            <a:r>
              <a:rPr lang="fr-FR" baseline="0" dirty="0"/>
              <a:t>Une </a:t>
            </a:r>
            <a:r>
              <a:rPr lang="fr-FR" b="1" baseline="0" dirty="0"/>
              <a:t>enquête</a:t>
            </a:r>
            <a:r>
              <a:rPr lang="fr-FR" baseline="0" dirty="0"/>
              <a:t>, un </a:t>
            </a:r>
            <a:r>
              <a:rPr lang="fr-FR" b="1" baseline="0" dirty="0"/>
              <a:t>contrôle</a:t>
            </a:r>
            <a:r>
              <a:rPr lang="fr-FR" baseline="0" dirty="0"/>
              <a:t>, une </a:t>
            </a:r>
            <a:r>
              <a:rPr lang="fr-FR" b="1" baseline="0" dirty="0"/>
              <a:t>opération</a:t>
            </a:r>
            <a:r>
              <a:rPr lang="fr-FR" baseline="0" dirty="0"/>
              <a:t> urgente, une </a:t>
            </a:r>
            <a:r>
              <a:rPr lang="fr-FR" b="1" baseline="0" dirty="0"/>
              <a:t>opportunité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46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6712" cy="5157787"/>
          </a:xfrm>
        </p:spPr>
        <p:txBody>
          <a:bodyPr/>
          <a:lstStyle/>
          <a:p>
            <a:r>
              <a:rPr lang="fr-FR" dirty="0"/>
              <a:t>En Belgique, </a:t>
            </a:r>
            <a:r>
              <a:rPr lang="fr-FR" b="1" dirty="0"/>
              <a:t>1 entreprise sur 2 </a:t>
            </a:r>
            <a:r>
              <a:rPr lang="fr-FR" dirty="0"/>
              <a:t>est touchée par la cybercriminalité</a:t>
            </a:r>
            <a:r>
              <a:rPr lang="fr-FR" baseline="0" dirty="0"/>
              <a:t> et des techniques d</a:t>
            </a:r>
            <a:r>
              <a:rPr lang="fr-FR" dirty="0"/>
              <a:t>’ingénierie sociale.</a:t>
            </a:r>
          </a:p>
          <a:p>
            <a:endParaRPr lang="fr-FR" dirty="0"/>
          </a:p>
          <a:p>
            <a:pPr marL="0" marR="0" lvl="0" indent="0" algn="l" defTabSz="914400" rtl="0" eaLnBrk="0" fontAlgn="base" latinLnBrk="0" hangingPunct="0"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Incroyable ! L’ingénierie sociale a</a:t>
            </a:r>
            <a:r>
              <a:rPr lang="fr-FR" baseline="0" dirty="0"/>
              <a:t> déjà coûté </a:t>
            </a:r>
            <a:r>
              <a:rPr lang="fr-FR" b="1" baseline="0" dirty="0"/>
              <a:t>70 millions d’euros à une banque belge </a:t>
            </a:r>
            <a:r>
              <a:rPr lang="fr-FR" baseline="0" dirty="0"/>
              <a:t>via la technique dite de la « fraude du CEO ».</a:t>
            </a:r>
            <a:r>
              <a:rPr lang="fr-FR" dirty="0"/>
              <a:t> Selon </a:t>
            </a:r>
            <a:r>
              <a:rPr lang="nl-NL" dirty="0"/>
              <a:t>Verizon (</a:t>
            </a:r>
            <a:r>
              <a:rPr lang="nl-NL" b="0" i="0" u="sng" strike="noStrike" kern="1200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2019 Data </a:t>
            </a:r>
            <a:r>
              <a:rPr lang="nl-NL" b="0" i="0" u="sng" strike="noStrike" kern="1200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Breach</a:t>
            </a:r>
            <a:r>
              <a:rPr lang="nl-NL" b="0" i="0" u="sng" strike="noStrike" kern="1200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nl-NL" b="0" i="0" u="sng" strike="noStrike" kern="1200" dirty="0" smtClean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Report</a:t>
            </a:r>
            <a:r>
              <a:rPr lang="nl-NL" b="0" i="0" strike="noStrike" kern="1200" dirty="0" smtClean="0">
                <a:solidFill>
                  <a:schemeClr val="tx1"/>
                </a:solidFill>
                <a:effectLst/>
              </a:rPr>
              <a:t> :</a:t>
            </a:r>
            <a:r>
              <a:rPr lang="nl-NL" b="0" i="0" u="sng" strike="noStrike" kern="1200" dirty="0" smtClean="0">
                <a:solidFill>
                  <a:schemeClr val="tx1"/>
                </a:solidFill>
                <a:effectLst/>
              </a:rPr>
              <a:t> 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  <a:hlinkClick r:id="rId4"/>
              </a:rPr>
              <a:t>https://www.helpnetsecurity.com/2019/05/09/verizon-2019-data-breach-investigations-</a:t>
            </a:r>
            <a:r>
              <a:rPr lang="nl-NL" b="0" i="0" u="none" strike="noStrike" kern="1200" dirty="0" smtClean="0">
                <a:solidFill>
                  <a:schemeClr val="tx1"/>
                </a:solidFill>
                <a:effectLst/>
                <a:hlinkClick r:id="rId4"/>
              </a:rPr>
              <a:t>report</a:t>
            </a:r>
            <a:r>
              <a:rPr lang="nl-NL" b="0" i="0" u="none" strike="noStrike" kern="1200" dirty="0" smtClean="0">
                <a:solidFill>
                  <a:schemeClr val="tx1"/>
                </a:solidFill>
                <a:effectLst/>
              </a:rPr>
              <a:t>) 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les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responsables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dans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une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organisation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sont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ciblés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10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fois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plus que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d’autres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collaborateurs.</a:t>
            </a:r>
            <a:endParaRPr lang="fr-FR" baseline="0" dirty="0"/>
          </a:p>
          <a:p>
            <a:endParaRPr lang="fr-FR" baseline="0" dirty="0"/>
          </a:p>
          <a:p>
            <a:r>
              <a:rPr lang="fr-FR" baseline="0" dirty="0"/>
              <a:t>Au niveau mondial, les dommages liés au phénomène ont atteint </a:t>
            </a:r>
            <a:r>
              <a:rPr lang="fr-FR" b="1" baseline="0" dirty="0"/>
              <a:t>10</a:t>
            </a:r>
            <a:r>
              <a:rPr lang="fr-FR" baseline="0" dirty="0"/>
              <a:t> </a:t>
            </a:r>
            <a:r>
              <a:rPr lang="fr-FR" b="1" baseline="0" dirty="0"/>
              <a:t>milliards d’euros</a:t>
            </a:r>
            <a:r>
              <a:rPr lang="fr-FR" baseline="0" dirty="0"/>
              <a:t>. </a:t>
            </a:r>
            <a:endParaRPr lang="fr-FR" baseline="0" dirty="0" smtClean="0"/>
          </a:p>
          <a:p>
            <a:r>
              <a:rPr lang="fr-FR" baseline="0" dirty="0" smtClean="0"/>
              <a:t>(</a:t>
            </a:r>
            <a:r>
              <a:rPr lang="fr-FR" baseline="0" dirty="0"/>
              <a:t>Source: FBI – 2018)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46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Dans cette </a:t>
            </a:r>
            <a:r>
              <a:rPr lang="fr-FR" b="1" dirty="0"/>
              <a:t>vidéo</a:t>
            </a:r>
            <a:r>
              <a:rPr lang="fr-FR" b="1" baseline="0" dirty="0"/>
              <a:t> de </a:t>
            </a:r>
            <a:r>
              <a:rPr lang="fr-BE" b="1" kern="1200" dirty="0">
                <a:solidFill>
                  <a:schemeClr val="tx1"/>
                </a:solidFill>
                <a:effectLst/>
              </a:rPr>
              <a:t>Fébelfin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 (</a:t>
            </a:r>
            <a:r>
              <a:rPr lang="fr-BE" b="0" kern="1200" dirty="0">
                <a:solidFill>
                  <a:schemeClr val="tx1"/>
                </a:solidFill>
                <a:effectLst/>
                <a:hlinkClick r:id="rId3"/>
              </a:rPr>
              <a:t>https://www.youtube.com/watch?v=F7pYHN9iC9I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)</a:t>
            </a:r>
            <a:r>
              <a:rPr lang="fr-BE" kern="1200" dirty="0">
                <a:solidFill>
                  <a:schemeClr val="tx1"/>
                </a:solidFill>
                <a:effectLst/>
              </a:rPr>
              <a:t>,</a:t>
            </a:r>
            <a:r>
              <a:rPr lang="fr-BE" kern="1200" baseline="0" dirty="0">
                <a:solidFill>
                  <a:schemeClr val="tx1"/>
                </a:solidFill>
                <a:effectLst/>
              </a:rPr>
              <a:t> vous verrez comment </a:t>
            </a:r>
            <a:r>
              <a:rPr lang="fr-FR" dirty="0"/>
              <a:t>opère un génie de l'ingénierie sociale</a:t>
            </a:r>
            <a:r>
              <a:rPr lang="fr-FR" baseline="0" dirty="0"/>
              <a:t> pour tout savoir sur vous…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FR" baseline="0" dirty="0"/>
              <a:t>Que diffusez-vous sur les réseaux sociaux ?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FR" baseline="0" dirty="0"/>
              <a:t>Que peut-on deviner sur vous ?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baseline="0" dirty="0"/>
              <a:t>Vous ne verrez plus jamais Internet de la même façon…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59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Démasquez une attaque d'ingénierie sociale</a:t>
            </a:r>
            <a:r>
              <a:rPr lang="fr-FR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Vous ne </a:t>
            </a:r>
            <a:r>
              <a:rPr lang="fr-FR" b="1" dirty="0"/>
              <a:t>connaissez pas</a:t>
            </a:r>
            <a:r>
              <a:rPr lang="fr-FR" dirty="0"/>
              <a:t> votre interlocuteur.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La situation est hautement </a:t>
            </a:r>
            <a:r>
              <a:rPr lang="fr-FR" b="1" dirty="0"/>
              <a:t>critique (cf. Covid-19)</a:t>
            </a:r>
            <a:endParaRPr lang="fr-FR" dirty="0"/>
          </a:p>
          <a:p>
            <a:pPr marL="171450" indent="-171450">
              <a:buFont typeface="Arial"/>
              <a:buChar char="•"/>
            </a:pPr>
            <a:r>
              <a:rPr lang="fr-FR" dirty="0"/>
              <a:t>Urgent, secret : vous devez </a:t>
            </a:r>
            <a:r>
              <a:rPr lang="fr-FR" b="1" dirty="0"/>
              <a:t>agir rapidement</a:t>
            </a:r>
            <a:r>
              <a:rPr lang="fr-FR" dirty="0"/>
              <a:t> et c'est </a:t>
            </a:r>
            <a:r>
              <a:rPr lang="fr-FR" b="1" dirty="0"/>
              <a:t>confidentiel</a:t>
            </a:r>
            <a:r>
              <a:rPr lang="fr-FR" dirty="0"/>
              <a:t>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Incroyable ! Une </a:t>
            </a:r>
            <a:r>
              <a:rPr lang="fr-FR" b="1" dirty="0"/>
              <a:t>offre trop belle</a:t>
            </a:r>
            <a:r>
              <a:rPr lang="fr-FR" dirty="0"/>
              <a:t> pour être vraie…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Le ton est excessivement </a:t>
            </a:r>
            <a:r>
              <a:rPr lang="fr-FR" b="1" dirty="0"/>
              <a:t>intimidant ou flatteur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05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Adoptez les bons réflexes contre l'ingénierie sociale</a:t>
            </a:r>
            <a:r>
              <a:rPr lang="fr-FR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Prenez un 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temps de réflexion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, n'agissez pas dans l'urgence.</a:t>
            </a:r>
            <a:r>
              <a:rPr lang="fr-FR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Vérifiez l'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identité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de votre interlocuteur.</a:t>
            </a:r>
            <a:r>
              <a:rPr lang="fr-FR" b="0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Ne vous contentez pas d'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explications opaques 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ou compliquées.</a:t>
            </a:r>
            <a:r>
              <a:rPr lang="fr-FR" b="0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N'effectuez 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aucune transaction 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inhabituelle </a:t>
            </a:r>
            <a:r>
              <a:rPr lang="fr-FR" dirty="0"/>
              <a:t>sans l'accord d'un tiers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.</a:t>
            </a:r>
            <a:r>
              <a:rPr lang="fr-FR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Ne fournissez pas de 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données sensibles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ou internes.</a:t>
            </a:r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678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Réagissez en cas d'attaque par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 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ingénierie sociale</a:t>
            </a:r>
            <a:r>
              <a:rPr lang="fr-FR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Prévenez la </a:t>
            </a:r>
            <a:r>
              <a:rPr lang="fr-FR" b="1" dirty="0">
                <a:effectLst/>
              </a:rPr>
              <a:t>personne responsable</a:t>
            </a:r>
            <a:r>
              <a:rPr lang="fr-FR" dirty="0">
                <a:effectLst/>
              </a:rPr>
              <a:t> au sein de votre entreprise.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Respectez les </a:t>
            </a:r>
            <a:r>
              <a:rPr lang="fr-FR" b="1" dirty="0">
                <a:effectLst/>
              </a:rPr>
              <a:t>procédures</a:t>
            </a:r>
            <a:r>
              <a:rPr lang="fr-FR" dirty="0">
                <a:effectLst/>
              </a:rPr>
              <a:t> en place dans votre organisation.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Contactez la </a:t>
            </a:r>
            <a:r>
              <a:rPr lang="fr-FR" b="1" dirty="0">
                <a:effectLst/>
              </a:rPr>
              <a:t>banque</a:t>
            </a:r>
            <a:r>
              <a:rPr lang="fr-FR" dirty="0">
                <a:effectLst/>
              </a:rPr>
              <a:t> en urgence si des fonds ont été volés. Contactez votre fournisseur internet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Changez vos </a:t>
            </a:r>
            <a:r>
              <a:rPr lang="fr-FR" b="1" dirty="0">
                <a:effectLst/>
              </a:rPr>
              <a:t>mots de passe</a:t>
            </a:r>
            <a:r>
              <a:rPr lang="fr-FR" dirty="0">
                <a:effectLst/>
              </a:rPr>
              <a:t>, professionnels et privés.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67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3271838"/>
            <a:ext cx="4476750" cy="2151062"/>
          </a:xfrm>
        </p:spPr>
        <p:txBody>
          <a:bodyPr/>
          <a:lstStyle>
            <a:lvl1pPr marL="0" indent="0">
              <a:buFontTx/>
              <a:buNone/>
              <a:defRPr sz="2400" b="1" i="0" baseline="0">
                <a:solidFill>
                  <a:srgbClr val="1BB7D5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pPr lvl="0"/>
            <a:r>
              <a:rPr lang="fr-FR" dirty="0"/>
              <a:t>CLICK TO EDIT MASTER TITLE STYLE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3416300" y="5599889"/>
            <a:ext cx="4796757" cy="898274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E22567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</p:spTree>
    <p:extLst>
      <p:ext uri="{BB962C8B-B14F-4D97-AF65-F5344CB8AC3E}">
        <p14:creationId xmlns:p14="http://schemas.microsoft.com/office/powerpoint/2010/main" val="187250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724B-BDD0-BA4F-AB00-99718CF06C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730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C780A-4570-0D42-9E68-42CE469F33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883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35AD5-07AC-4248-BD58-C712ABC2F6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1529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39CD-0681-644D-A3BD-A33A998AF3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24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AD97F-BA35-4E4B-962E-AD287A58D4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35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DB207-49D2-1146-A396-09B36D99F0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286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457201" y="1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t>Click to edit Master title style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3575050" y="273051"/>
            <a:ext cx="5111750" cy="6584951"/>
          </a:xfrm>
          <a:prstGeom prst="rect">
            <a:avLst/>
          </a:prstGeo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34"/>
          <p:cNvSpPr>
            <a:spLocks noGrp="1"/>
          </p:cNvSpPr>
          <p:nvPr>
            <p:ph type="sldNum" sz="quarter" idx="10"/>
          </p:nvPr>
        </p:nvSpPr>
        <p:spPr>
          <a:ln w="12700">
            <a:miter lim="400000"/>
          </a:ln>
        </p:spPr>
        <p:txBody>
          <a:bodyPr/>
          <a:lstStyle>
            <a:lvl1pPr eaLnBrk="0" hangingPunct="0">
              <a:defRPr>
                <a:latin typeface="Proximus" panose="00000500000000000000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0B56A63-36DC-C742-8D71-213ED9C15D2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2364921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 bwMode="gray">
          <a:xfrm>
            <a:off x="634183" y="1278386"/>
            <a:ext cx="7866881" cy="4922391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AD809-C46C-4149-AD7E-E30836F9AC2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920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 - 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611716" y="2069439"/>
            <a:ext cx="7888288" cy="416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B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white">
          <a:xfrm>
            <a:off x="374574" y="429658"/>
            <a:ext cx="5651653" cy="1498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75488" y="6488113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797979"/>
                </a:solidFill>
              </a:defRPr>
            </a:lvl1pPr>
          </a:lstStyle>
          <a:p>
            <a:pPr>
              <a:defRPr/>
            </a:pPr>
            <a:fld id="{393DD872-903F-EC4A-8058-1EFEED8DD1CA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86188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list - 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28650" y="2108199"/>
            <a:ext cx="7886700" cy="42502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97979"/>
                </a:solidFill>
              </a:defRPr>
            </a:lvl1pPr>
            <a:lvl2pPr>
              <a:defRPr>
                <a:solidFill>
                  <a:srgbClr val="797979"/>
                </a:solidFill>
              </a:defRPr>
            </a:lvl2pPr>
            <a:lvl3pPr>
              <a:defRPr>
                <a:solidFill>
                  <a:srgbClr val="797979"/>
                </a:solidFill>
              </a:defRPr>
            </a:lvl3pPr>
            <a:lvl4pPr>
              <a:defRPr>
                <a:solidFill>
                  <a:srgbClr val="797979"/>
                </a:solidFill>
              </a:defRPr>
            </a:lvl4pPr>
            <a:lvl5pPr>
              <a:defRPr>
                <a:solidFill>
                  <a:srgbClr val="79797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white">
          <a:xfrm>
            <a:off x="374574" y="429658"/>
            <a:ext cx="5651653" cy="1498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75488" y="6488113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797979"/>
                </a:solidFill>
              </a:defRPr>
            </a:lvl1pPr>
          </a:lstStyle>
          <a:p>
            <a:pPr>
              <a:defRPr/>
            </a:pPr>
            <a:fld id="{CE60D206-FE11-B642-863C-08517D669CB5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9103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3455938"/>
            <a:ext cx="4476750" cy="1966961"/>
          </a:xfrm>
        </p:spPr>
        <p:txBody>
          <a:bodyPr/>
          <a:lstStyle>
            <a:lvl1pPr marL="0" indent="0">
              <a:buFontTx/>
              <a:buNone/>
              <a:defRPr sz="2400" b="1" i="0" baseline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pPr lvl="0"/>
            <a:r>
              <a:rPr lang="fr-FR" dirty="0"/>
              <a:t>CLICK TO EDIT MASTER TITLE STYLE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3416300" y="5599889"/>
            <a:ext cx="4796757" cy="898274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404040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  <p:sp>
        <p:nvSpPr>
          <p:cNvPr id="5" name="Espace réservé pour une image  6"/>
          <p:cNvSpPr>
            <a:spLocks noGrp="1"/>
          </p:cNvSpPr>
          <p:nvPr>
            <p:ph type="pic" sz="quarter" idx="15" hasCustomPrompt="1"/>
          </p:nvPr>
        </p:nvSpPr>
        <p:spPr>
          <a:xfrm>
            <a:off x="3416300" y="1385455"/>
            <a:ext cx="1471229" cy="1300907"/>
          </a:xfrm>
        </p:spPr>
        <p:txBody>
          <a:bodyPr/>
          <a:lstStyle>
            <a:lvl1pPr algn="ctr"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Ajoutez ici le logo de votre organisation</a:t>
            </a:r>
          </a:p>
        </p:txBody>
      </p:sp>
    </p:spTree>
    <p:extLst>
      <p:ext uri="{BB962C8B-B14F-4D97-AF65-F5344CB8AC3E}">
        <p14:creationId xmlns:p14="http://schemas.microsoft.com/office/powerpoint/2010/main" val="283271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Blu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848" y="469900"/>
            <a:ext cx="5956301" cy="1143000"/>
          </a:xfrm>
        </p:spPr>
        <p:txBody>
          <a:bodyPr>
            <a:normAutofit/>
          </a:bodyPr>
          <a:lstStyle>
            <a:lvl1pPr algn="ctr">
              <a:defRPr sz="2100" b="1" i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841501"/>
            <a:ext cx="7162800" cy="3769590"/>
          </a:xfrm>
        </p:spPr>
        <p:txBody>
          <a:bodyPr/>
          <a:lstStyle>
            <a:lvl1pPr>
              <a:buClr>
                <a:srgbClr val="E22567"/>
              </a:buClr>
              <a:defRPr sz="1800">
                <a:latin typeface="Avenir Book"/>
                <a:cs typeface="Avenir Book"/>
              </a:defRPr>
            </a:lvl1pPr>
            <a:lvl2pPr>
              <a:buClr>
                <a:srgbClr val="CE0048"/>
              </a:buClr>
              <a:defRPr sz="1800">
                <a:latin typeface="Avenir Book"/>
                <a:cs typeface="Avenir Book"/>
              </a:defRPr>
            </a:lvl2pPr>
            <a:lvl3pPr>
              <a:buClr>
                <a:srgbClr val="CE0048"/>
              </a:buClr>
              <a:defRPr sz="1800"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86800" y="6413500"/>
            <a:ext cx="435861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5200" y="1496164"/>
            <a:ext cx="7162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Espace réservé pour une image  6"/>
          <p:cNvSpPr>
            <a:spLocks noGrp="1"/>
          </p:cNvSpPr>
          <p:nvPr>
            <p:ph type="pic" sz="quarter" idx="11" hasCustomPrompt="1"/>
          </p:nvPr>
        </p:nvSpPr>
        <p:spPr>
          <a:xfrm>
            <a:off x="3289976" y="6111394"/>
            <a:ext cx="2405782" cy="608062"/>
          </a:xfrm>
        </p:spPr>
        <p:txBody>
          <a:bodyPr/>
          <a:lstStyle>
            <a:lvl1pPr algn="ctr"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Ajoutez ici le logo de votre organisation</a:t>
            </a:r>
          </a:p>
        </p:txBody>
      </p:sp>
    </p:spTree>
    <p:extLst>
      <p:ext uri="{BB962C8B-B14F-4D97-AF65-F5344CB8AC3E}">
        <p14:creationId xmlns:p14="http://schemas.microsoft.com/office/powerpoint/2010/main" val="192612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_Bl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848" y="469900"/>
            <a:ext cx="5956301" cy="1143000"/>
          </a:xfrm>
        </p:spPr>
        <p:txBody>
          <a:bodyPr>
            <a:normAutofit/>
          </a:bodyPr>
          <a:lstStyle>
            <a:lvl1pPr algn="ctr">
              <a:defRPr sz="2100" b="1" i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841500"/>
            <a:ext cx="7162800" cy="3708015"/>
          </a:xfrm>
        </p:spPr>
        <p:txBody>
          <a:bodyPr/>
          <a:lstStyle>
            <a:lvl1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1pPr>
            <a:lvl2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2pPr>
            <a:lvl3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86800" y="6413500"/>
            <a:ext cx="435861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5200" y="1496164"/>
            <a:ext cx="7162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78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Option_1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263694"/>
            <a:ext cx="3725330" cy="583471"/>
          </a:xfrm>
        </p:spPr>
        <p:txBody>
          <a:bodyPr>
            <a:normAutofit/>
          </a:bodyPr>
          <a:lstStyle>
            <a:lvl1pPr algn="ctr">
              <a:defRPr sz="2200" b="1" i="0">
                <a:solidFill>
                  <a:srgbClr val="E22567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</a:lstStyle>
          <a:p>
            <a:r>
              <a:rPr lang="nl-BE" dirty="0"/>
              <a:t>Click to edit Master </a:t>
            </a:r>
            <a:br>
              <a:rPr lang="nl-BE" dirty="0"/>
            </a:br>
            <a:r>
              <a:rPr lang="nl-BE" dirty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835" y="1679913"/>
            <a:ext cx="3606800" cy="4525963"/>
          </a:xfrm>
        </p:spPr>
        <p:txBody>
          <a:bodyPr/>
          <a:lstStyle>
            <a:lvl1pPr>
              <a:buClr>
                <a:srgbClr val="E22567"/>
              </a:buClr>
              <a:defRPr sz="1600" b="1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1pPr>
            <a:lvl2pPr>
              <a:buClr>
                <a:srgbClr val="E22567"/>
              </a:buClr>
              <a:defRPr sz="160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2pPr>
            <a:lvl3pPr>
              <a:buClr>
                <a:srgbClr val="E22567"/>
              </a:buClr>
              <a:defRPr sz="160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481856"/>
            <a:ext cx="605474" cy="385668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4706471" y="1327307"/>
            <a:ext cx="3421529" cy="595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Espace réservé pour une image  6"/>
          <p:cNvSpPr>
            <a:spLocks noGrp="1"/>
          </p:cNvSpPr>
          <p:nvPr>
            <p:ph type="pic" sz="quarter" idx="11"/>
          </p:nvPr>
        </p:nvSpPr>
        <p:spPr>
          <a:xfrm>
            <a:off x="817897" y="263694"/>
            <a:ext cx="2630487" cy="2630488"/>
          </a:xfrm>
        </p:spPr>
        <p:txBody>
          <a:bodyPr/>
          <a:lstStyle>
            <a:lvl1pPr>
              <a:defRPr sz="1400" b="0" i="1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fr-FR" dirty="0"/>
          </a:p>
        </p:txBody>
      </p:sp>
      <p:sp>
        <p:nvSpPr>
          <p:cNvPr id="10" name="Espace réservé pour une image  6"/>
          <p:cNvSpPr>
            <a:spLocks noGrp="1"/>
          </p:cNvSpPr>
          <p:nvPr>
            <p:ph type="pic" sz="quarter" idx="12"/>
          </p:nvPr>
        </p:nvSpPr>
        <p:spPr>
          <a:xfrm>
            <a:off x="817897" y="3039483"/>
            <a:ext cx="2630487" cy="2630488"/>
          </a:xfrm>
        </p:spPr>
        <p:txBody>
          <a:bodyPr/>
          <a:lstStyle>
            <a:lvl1pPr>
              <a:defRPr sz="1400" b="0" i="1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247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_Option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409937"/>
            <a:ext cx="3725330" cy="583471"/>
          </a:xfrm>
        </p:spPr>
        <p:txBody>
          <a:bodyPr>
            <a:normAutofit/>
          </a:bodyPr>
          <a:lstStyle>
            <a:lvl1pPr algn="ctr">
              <a:defRPr sz="2200" b="1" i="0">
                <a:solidFill>
                  <a:srgbClr val="EB5C4E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</a:lstStyle>
          <a:p>
            <a:r>
              <a:rPr lang="nl-BE" dirty="0"/>
              <a:t>Click to edit Master </a:t>
            </a:r>
            <a:br>
              <a:rPr lang="nl-BE" dirty="0"/>
            </a:br>
            <a:r>
              <a:rPr lang="nl-BE" dirty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835" y="1679913"/>
            <a:ext cx="3606800" cy="4525963"/>
          </a:xfrm>
        </p:spPr>
        <p:txBody>
          <a:bodyPr/>
          <a:lstStyle>
            <a:lvl1pPr>
              <a:buClr>
                <a:srgbClr val="EB5C4E"/>
              </a:buClr>
              <a:defRPr sz="1600" b="1">
                <a:solidFill>
                  <a:srgbClr val="404040"/>
                </a:solidFill>
                <a:latin typeface="Avenir Book"/>
                <a:cs typeface="Avenir Book"/>
              </a:defRPr>
            </a:lvl1pPr>
            <a:lvl2pPr>
              <a:buClr>
                <a:srgbClr val="EB5C4E"/>
              </a:buClr>
              <a:defRPr sz="1600">
                <a:solidFill>
                  <a:srgbClr val="404040"/>
                </a:solidFill>
                <a:latin typeface="Avenir Book"/>
                <a:cs typeface="Avenir Book"/>
              </a:defRPr>
            </a:lvl2pPr>
            <a:lvl3pPr>
              <a:buClr>
                <a:srgbClr val="EB5C4E"/>
              </a:buClr>
              <a:defRPr sz="1600">
                <a:solidFill>
                  <a:srgbClr val="404040"/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481856"/>
            <a:ext cx="605474" cy="385668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4706471" y="1327307"/>
            <a:ext cx="3421529" cy="595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16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75" y="-26989"/>
            <a:ext cx="9182179" cy="69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80" y="704459"/>
            <a:ext cx="2019300" cy="1981200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784225" y="4703262"/>
            <a:ext cx="2813050" cy="277812"/>
          </a:xfrm>
        </p:spPr>
        <p:txBody>
          <a:bodyPr/>
          <a:lstStyle>
            <a:lvl1pPr marL="0" indent="0">
              <a:buNone/>
              <a:defRPr sz="1400" b="1" i="0">
                <a:solidFill>
                  <a:srgbClr val="1BB7D5"/>
                </a:solidFill>
                <a:latin typeface="Avenir Black" charset="0"/>
                <a:ea typeface="Avenir Black" charset="0"/>
                <a:cs typeface="Avenir Black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/>
              <a:t>Cyber Security Coalition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 hasCustomPrompt="1"/>
          </p:nvPr>
        </p:nvSpPr>
        <p:spPr>
          <a:xfrm>
            <a:off x="784225" y="5101724"/>
            <a:ext cx="3787775" cy="609266"/>
          </a:xfrm>
        </p:spPr>
        <p:txBody>
          <a:bodyPr/>
          <a:lstStyle>
            <a:lvl1pPr marL="0" indent="0">
              <a:buNone/>
              <a:defRPr sz="1200" b="0" i="0" baseline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2pPr>
            <a:lvl3pPr marL="9144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3pPr>
            <a:lvl4pPr marL="13716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8288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 err="1"/>
              <a:t>Adress</a:t>
            </a:r>
            <a:endParaRPr lang="fr-FR" dirty="0"/>
          </a:p>
          <a:p>
            <a:pPr lvl="0"/>
            <a:r>
              <a:rPr lang="fr-FR" dirty="0"/>
              <a:t>Zip code</a:t>
            </a:r>
          </a:p>
          <a:p>
            <a:pPr lvl="0"/>
            <a:r>
              <a:rPr lang="fr-FR" dirty="0"/>
              <a:t>email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783880" y="5842252"/>
            <a:ext cx="2813050" cy="277812"/>
          </a:xfrm>
        </p:spPr>
        <p:txBody>
          <a:bodyPr/>
          <a:lstStyle>
            <a:lvl1pPr marL="0" indent="0">
              <a:buNone/>
              <a:defRPr sz="1400" b="0" i="0">
                <a:solidFill>
                  <a:srgbClr val="1BB7D5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 err="1"/>
              <a:t>website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744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_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1053619" y="3894791"/>
            <a:ext cx="2813050" cy="277812"/>
          </a:xfrm>
        </p:spPr>
        <p:txBody>
          <a:bodyPr/>
          <a:lstStyle>
            <a:lvl1pPr marL="0" indent="0">
              <a:buNone/>
              <a:defRPr sz="1400" b="1" i="0">
                <a:solidFill>
                  <a:srgbClr val="EB5C4E"/>
                </a:solidFill>
                <a:latin typeface="Avenir Black" charset="0"/>
                <a:ea typeface="Avenir Black" charset="0"/>
                <a:cs typeface="Avenir Black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/>
              <a:t>Cyber Security Coalition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 hasCustomPrompt="1"/>
          </p:nvPr>
        </p:nvSpPr>
        <p:spPr>
          <a:xfrm>
            <a:off x="1053619" y="4441151"/>
            <a:ext cx="3787775" cy="992748"/>
          </a:xfrm>
        </p:spPr>
        <p:txBody>
          <a:bodyPr/>
          <a:lstStyle>
            <a:lvl1pPr marL="0" indent="0">
              <a:buNone/>
              <a:defRPr sz="1200" b="0" i="0" baseline="0">
                <a:solidFill>
                  <a:srgbClr val="404040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2pPr>
            <a:lvl3pPr marL="9144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3pPr>
            <a:lvl4pPr marL="13716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8288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 err="1"/>
              <a:t>Adress</a:t>
            </a:r>
            <a:endParaRPr lang="fr-FR" dirty="0"/>
          </a:p>
          <a:p>
            <a:pPr lvl="0"/>
            <a:r>
              <a:rPr lang="fr-FR" dirty="0"/>
              <a:t>Zip code</a:t>
            </a:r>
          </a:p>
          <a:p>
            <a:pPr lvl="0"/>
            <a:r>
              <a:rPr lang="fr-FR" dirty="0"/>
              <a:t>email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1053274" y="5734494"/>
            <a:ext cx="2813050" cy="277812"/>
          </a:xfrm>
        </p:spPr>
        <p:txBody>
          <a:bodyPr/>
          <a:lstStyle>
            <a:lvl1pPr marL="0" indent="0">
              <a:buNone/>
              <a:defRPr sz="1200" b="0" i="0">
                <a:solidFill>
                  <a:srgbClr val="EB5C4E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 err="1"/>
              <a:t>website</a:t>
            </a:r>
            <a:endParaRPr lang="fr-FR" dirty="0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 hasCustomPrompt="1"/>
          </p:nvPr>
        </p:nvSpPr>
        <p:spPr>
          <a:xfrm>
            <a:off x="3282279" y="1385455"/>
            <a:ext cx="1471229" cy="1300907"/>
          </a:xfrm>
        </p:spPr>
        <p:txBody>
          <a:bodyPr/>
          <a:lstStyle>
            <a:lvl1pPr algn="ctr"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Ajoutez ici le logo de votre organisation</a:t>
            </a:r>
          </a:p>
        </p:txBody>
      </p:sp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5480242" y="5842251"/>
            <a:ext cx="3055697" cy="655911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404040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</p:spTree>
    <p:extLst>
      <p:ext uri="{BB962C8B-B14F-4D97-AF65-F5344CB8AC3E}">
        <p14:creationId xmlns:p14="http://schemas.microsoft.com/office/powerpoint/2010/main" val="203258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88EC6-FB30-604F-A1F4-9433FCE8C0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199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dirty="0"/>
              <a:t>Click to edit Master text styles</a:t>
            </a:r>
          </a:p>
          <a:p>
            <a:pPr lvl="1"/>
            <a:r>
              <a:rPr lang="nl-BE" altLang="en-US" dirty="0"/>
              <a:t>Second level</a:t>
            </a:r>
          </a:p>
          <a:p>
            <a:pPr lvl="2"/>
            <a:r>
              <a:rPr lang="nl-BE" altLang="en-US" dirty="0"/>
              <a:t>Third level</a:t>
            </a:r>
          </a:p>
          <a:p>
            <a:pPr lvl="3"/>
            <a:r>
              <a:rPr lang="nl-BE" altLang="en-US" dirty="0"/>
              <a:t>Fourth level</a:t>
            </a:r>
          </a:p>
          <a:p>
            <a:pPr lvl="4"/>
            <a:r>
              <a:rPr lang="nl-BE" altLang="en-US" dirty="0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D640957-CA7F-8F4F-BAE7-FD28B30B69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26" r:id="rId2"/>
    <p:sldLayoutId id="2147484115" r:id="rId3"/>
    <p:sldLayoutId id="2147484125" r:id="rId4"/>
    <p:sldLayoutId id="2147484117" r:id="rId5"/>
    <p:sldLayoutId id="2147484124" r:id="rId6"/>
    <p:sldLayoutId id="2147484119" r:id="rId7"/>
    <p:sldLayoutId id="2147484127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20" r:id="rId16"/>
    <p:sldLayoutId id="2147484121" r:id="rId17"/>
    <p:sldLayoutId id="2147484122" r:id="rId18"/>
    <p:sldLayoutId id="2147484123" r:id="rId19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F7pYHN9iC9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>
                <a:solidFill>
                  <a:srgbClr val="EB5C4E"/>
                </a:solidFill>
              </a:rPr>
              <a:t>Ne vous laissez pas berner.</a:t>
            </a:r>
          </a:p>
          <a:p>
            <a:pPr>
              <a:spcBef>
                <a:spcPts val="1176"/>
              </a:spcBef>
            </a:pPr>
            <a:r>
              <a:rPr lang="fr-FR" sz="2000" b="0" dirty="0">
                <a:solidFill>
                  <a:srgbClr val="404040"/>
                </a:solidFill>
                <a:latin typeface="Calibri"/>
                <a:ea typeface="Calibri"/>
                <a:cs typeface="Calibri"/>
              </a:rPr>
              <a:t>Déjouez les attaques d'ingénierie sociale</a:t>
            </a:r>
            <a:r>
              <a:rPr lang="fr-FR" sz="2000" b="0" dirty="0">
                <a:solidFill>
                  <a:srgbClr val="404040"/>
                </a:solidFill>
                <a:latin typeface="Avenir Book"/>
                <a:cs typeface="Avenir Book"/>
              </a:rPr>
              <a:t>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Bruxelles, juillet 2020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ZoneTexte 6"/>
          <p:cNvSpPr txBox="1"/>
          <p:nvPr/>
        </p:nvSpPr>
        <p:spPr bwMode="auto">
          <a:xfrm>
            <a:off x="9382606" y="2501515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433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939CD-0681-644D-A3BD-A33A998AF36E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5" name="Image 4" descr="phishing-0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" t="10542" r="9615" b="31766"/>
          <a:stretch/>
        </p:blipFill>
        <p:spPr>
          <a:xfrm>
            <a:off x="4152063" y="1087946"/>
            <a:ext cx="4534737" cy="450258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 bwMode="auto">
          <a:xfrm>
            <a:off x="817896" y="1289952"/>
            <a:ext cx="354049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L’ingénierie sociale, on en parle !</a:t>
            </a:r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2626464"/>
            <a:ext cx="2825591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Qu’en pensez-vous ?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Des remarques ?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Qu’avez-vous retenu ?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Votre première action ?</a:t>
            </a:r>
          </a:p>
        </p:txBody>
      </p:sp>
    </p:spTree>
    <p:extLst>
      <p:ext uri="{BB962C8B-B14F-4D97-AF65-F5344CB8AC3E}">
        <p14:creationId xmlns:p14="http://schemas.microsoft.com/office/powerpoint/2010/main" val="2361687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53619" y="3894790"/>
            <a:ext cx="2813050" cy="615633"/>
          </a:xfrm>
        </p:spPr>
        <p:txBody>
          <a:bodyPr/>
          <a:lstStyle/>
          <a:p>
            <a:r>
              <a:rPr lang="fr-FR" dirty="0"/>
              <a:t>Une initiative </a:t>
            </a:r>
          </a:p>
          <a:p>
            <a:r>
              <a:rPr lang="fr-FR" dirty="0"/>
              <a:t>de la Cyber Security Coalition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053619" y="4556605"/>
            <a:ext cx="3787775" cy="99274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dirty="0">
                <a:solidFill>
                  <a:srgbClr val="404040"/>
                </a:solidFill>
              </a:rPr>
              <a:t>Sa mission ? Renforcer la sécurité informatique en Belgique. Elle rassemble des experts du monde académique, public et privé pour mieux lutter contre le cyber-crime</a:t>
            </a:r>
            <a:r>
              <a:rPr lang="fr-FR" dirty="0"/>
              <a:t>.</a:t>
            </a:r>
            <a:endParaRPr lang="en-US" alt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 err="1"/>
              <a:t>www.cybersecuritycoalition.be</a:t>
            </a:r>
            <a:endParaRPr lang="en-US" altLang="en-US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000" dirty="0"/>
              <a:t> Tous droits réservés © 2020 Cyber Security Coalition</a:t>
            </a:r>
          </a:p>
        </p:txBody>
      </p:sp>
      <p:pic>
        <p:nvPicPr>
          <p:cNvPr id="6" name="Image 5" descr="phishing-01.jpeg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" t="9043" r="6036" b="29252"/>
          <a:stretch/>
        </p:blipFill>
        <p:spPr>
          <a:xfrm>
            <a:off x="5503333" y="2046909"/>
            <a:ext cx="3332788" cy="332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4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>
                <a:latin typeface="Avenir Heavy"/>
                <a:cs typeface="Avenir Heavy"/>
              </a:rPr>
              <a:t>Nouveau message [CONFIDENTIEL!]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sz="1600" dirty="0"/>
              <a:t>Vous êtes contacté par votre patron qui vous fait savoir que les autorités mènent une enquête sur une possible fraude fiscale.</a:t>
            </a:r>
            <a:r>
              <a:rPr lang="fr-BE" sz="1600" dirty="0"/>
              <a:t> Il faut d’urgence et en toute confidentialité effectuer un transfert de 60 000 euros. Flatterie, intimidation : votre interlocuteur vous parle de votre carrière exemplaire, de vos possibilités d’évolution… et de vos enfants. Sans votre coopération, les conséquences seront très graves…</a:t>
            </a:r>
            <a:endParaRPr lang="fr-FR" sz="1600" dirty="0"/>
          </a:p>
          <a:p>
            <a:pPr marL="0" indent="0">
              <a:buNone/>
            </a:pPr>
            <a:endParaRPr lang="fr-FR" sz="1600" i="1" dirty="0"/>
          </a:p>
          <a:p>
            <a:pPr marL="0" indent="0">
              <a:buNone/>
            </a:pPr>
            <a:r>
              <a:rPr lang="fr-FR" sz="1600" i="1" dirty="0"/>
              <a:t>Vous marchez…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51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939CD-0681-644D-A3BD-A33A998AF36E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5" name="Image 4" descr="phishing-0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" t="10542" r="9615" b="31766"/>
          <a:stretch/>
        </p:blipFill>
        <p:spPr>
          <a:xfrm>
            <a:off x="3274949" y="812899"/>
            <a:ext cx="5411851" cy="537348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 bwMode="auto">
          <a:xfrm>
            <a:off x="817897" y="812899"/>
            <a:ext cx="263048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Un fraudeur sachant flatter peut vite vous escroquer !</a:t>
            </a:r>
          </a:p>
        </p:txBody>
      </p:sp>
    </p:spTree>
    <p:extLst>
      <p:ext uri="{BB962C8B-B14F-4D97-AF65-F5344CB8AC3E}">
        <p14:creationId xmlns:p14="http://schemas.microsoft.com/office/powerpoint/2010/main" val="716821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L’ingénierie sociale,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 err="1">
                <a:latin typeface="Avenir Heavy"/>
                <a:cs typeface="Avenir Heavy"/>
              </a:rPr>
              <a:t>quésako</a:t>
            </a:r>
            <a:r>
              <a:rPr lang="fr-FR" b="0" dirty="0">
                <a:latin typeface="Avenir Heavy"/>
                <a:cs typeface="Avenir Heavy"/>
              </a:rPr>
              <a:t> 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L’ingénierie sociale :</a:t>
            </a:r>
          </a:p>
          <a:p>
            <a:r>
              <a:rPr lang="fr-FR" dirty="0">
                <a:solidFill>
                  <a:srgbClr val="404040"/>
                </a:solidFill>
              </a:rPr>
              <a:t>Manipulation psychologique</a:t>
            </a:r>
          </a:p>
          <a:p>
            <a:r>
              <a:rPr lang="fr-FR" dirty="0">
                <a:solidFill>
                  <a:srgbClr val="404040"/>
                </a:solidFill>
              </a:rPr>
              <a:t>Sphère personnelle</a:t>
            </a:r>
          </a:p>
          <a:p>
            <a:r>
              <a:rPr lang="fr-FR" dirty="0">
                <a:solidFill>
                  <a:srgbClr val="404040"/>
                </a:solidFill>
              </a:rPr>
              <a:t>Usurpation d’identité</a:t>
            </a:r>
          </a:p>
          <a:p>
            <a:r>
              <a:rPr lang="fr-FR" dirty="0">
                <a:solidFill>
                  <a:srgbClr val="404040"/>
                </a:solidFill>
              </a:rPr>
              <a:t>E-mail, media sociaux, téléphone</a:t>
            </a:r>
          </a:p>
          <a:p>
            <a:endParaRPr lang="fr-FR" dirty="0">
              <a:solidFill>
                <a:srgbClr val="404040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fr-FR" dirty="0">
                <a:solidFill>
                  <a:srgbClr val="404040"/>
                </a:solidFill>
                <a:latin typeface="Avenir Heavy"/>
                <a:cs typeface="Avenir Heavy"/>
              </a:rPr>
              <a:t>L’objectif :</a:t>
            </a:r>
          </a:p>
          <a:p>
            <a:r>
              <a:rPr lang="fr-FR" dirty="0">
                <a:solidFill>
                  <a:srgbClr val="404040"/>
                </a:solidFill>
              </a:rPr>
              <a:t>Informations personnelles</a:t>
            </a:r>
          </a:p>
          <a:p>
            <a:r>
              <a:rPr lang="fr-FR" dirty="0">
                <a:solidFill>
                  <a:srgbClr val="404040"/>
                </a:solidFill>
              </a:rPr>
              <a:t>Données sensibles de l’entreprise</a:t>
            </a:r>
          </a:p>
          <a:p>
            <a:r>
              <a:rPr lang="fr-FR" dirty="0">
                <a:solidFill>
                  <a:srgbClr val="404040"/>
                </a:solidFill>
              </a:rPr>
              <a:t>Transfert d’argent</a:t>
            </a:r>
          </a:p>
          <a:p>
            <a:endParaRPr lang="fr-FR" dirty="0">
              <a:solidFill>
                <a:srgbClr val="404040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fr-FR" dirty="0">
                <a:solidFill>
                  <a:srgbClr val="404040"/>
                </a:solidFill>
                <a:latin typeface="Avenir Heavy"/>
                <a:cs typeface="Avenir Heavy"/>
              </a:rPr>
              <a:t>Le modus </a:t>
            </a:r>
            <a:r>
              <a:rPr lang="fr-FR" dirty="0" err="1">
                <a:solidFill>
                  <a:srgbClr val="404040"/>
                </a:solidFill>
                <a:latin typeface="Avenir Heavy"/>
                <a:cs typeface="Avenir Heavy"/>
              </a:rPr>
              <a:t>operandi</a:t>
            </a:r>
            <a:r>
              <a:rPr lang="fr-FR" dirty="0">
                <a:solidFill>
                  <a:srgbClr val="404040"/>
                </a:solidFill>
                <a:latin typeface="Avenir Heavy"/>
                <a:cs typeface="Avenir Heavy"/>
              </a:rPr>
              <a:t> : </a:t>
            </a:r>
          </a:p>
          <a:p>
            <a:pPr>
              <a:buFont typeface="Arial"/>
              <a:buChar char="•"/>
            </a:pPr>
            <a:r>
              <a:rPr lang="fr-FR" dirty="0">
                <a:solidFill>
                  <a:srgbClr val="404040"/>
                </a:solidFill>
              </a:rPr>
              <a:t>Collecte d’informations</a:t>
            </a:r>
          </a:p>
          <a:p>
            <a:pPr>
              <a:buFont typeface="Arial"/>
              <a:buChar char="•"/>
            </a:pPr>
            <a:r>
              <a:rPr lang="fr-FR" dirty="0">
                <a:solidFill>
                  <a:srgbClr val="404040"/>
                </a:solidFill>
              </a:rPr>
              <a:t>Scénario plausible</a:t>
            </a:r>
          </a:p>
          <a:p>
            <a:pPr>
              <a:buFont typeface="Arial"/>
              <a:buChar char="•"/>
            </a:pPr>
            <a:r>
              <a:rPr lang="fr-FR" dirty="0">
                <a:solidFill>
                  <a:srgbClr val="404040"/>
                </a:solidFill>
              </a:rPr>
              <a:t>Enquête, contrôle, opportunité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226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L’ingénierie sociale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est une technique très bien rôdée et particulièrement intrusive.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9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Des chiffres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qui en disent long…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Les chiffres :</a:t>
            </a:r>
          </a:p>
          <a:p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 millions d’euros, pour une banque belge (CEO fraude).</a:t>
            </a:r>
          </a:p>
          <a:p>
            <a:r>
              <a:rPr lang="fr-B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Plus de 10 milliards d’euros au niveau mondial (2018).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8" name="ZoneTexte 7"/>
          <p:cNvSpPr txBox="1"/>
          <p:nvPr/>
        </p:nvSpPr>
        <p:spPr bwMode="auto">
          <a:xfrm>
            <a:off x="817897" y="812899"/>
            <a:ext cx="263048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1 société belge sur 2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est aujourd’hui confrontée à la cybercriminalité.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>
                <a:latin typeface="Avenir Medium"/>
                <a:cs typeface="Avenir Medium"/>
              </a:rPr>
              <a:t>Voyez comment ça se passe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/>
              <a:t>Savez-vous tout ce qu'on peut savoir sur vous grâce aux informations que vous diffusez en ligne ? </a:t>
            </a:r>
            <a:endParaRPr lang="fr-FR" dirty="0">
              <a:solidFill>
                <a:srgbClr val="40404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6" name="ZoneTexte 5">
            <a:hlinkClick r:id="rId3"/>
          </p:cNvPr>
          <p:cNvSpPr txBox="1"/>
          <p:nvPr/>
        </p:nvSpPr>
        <p:spPr bwMode="auto">
          <a:xfrm>
            <a:off x="3398690" y="3175872"/>
            <a:ext cx="2347254" cy="506256"/>
          </a:xfrm>
          <a:prstGeom prst="rect">
            <a:avLst/>
          </a:prstGeom>
          <a:solidFill>
            <a:srgbClr val="EB5C4E"/>
          </a:solidFill>
          <a:ln>
            <a:noFill/>
          </a:ln>
          <a:extLst/>
        </p:spPr>
        <p:txBody>
          <a:bodyPr wrap="square" lIns="144000" tIns="144000" rIns="144000" bIns="144000" rtlCol="0" anchor="ctr" anchorCtr="0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" dirty="0">
                <a:solidFill>
                  <a:schemeClr val="bg1"/>
                </a:solidFill>
                <a:latin typeface="Avenir Heavy"/>
                <a:cs typeface="Avenir Heavy"/>
              </a:rPr>
              <a:t>Regardez la vidéo</a:t>
            </a:r>
          </a:p>
        </p:txBody>
      </p:sp>
    </p:spTree>
    <p:extLst>
      <p:ext uri="{BB962C8B-B14F-4D97-AF65-F5344CB8AC3E}">
        <p14:creationId xmlns:p14="http://schemas.microsoft.com/office/powerpoint/2010/main" val="388217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Comment démasquer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 l’ingénierie sociale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Les signaux :</a:t>
            </a:r>
          </a:p>
          <a:p>
            <a:r>
              <a:rPr lang="fr-FR" b="0" dirty="0">
                <a:solidFill>
                  <a:srgbClr val="404040"/>
                </a:solidFill>
              </a:rPr>
              <a:t>Interlocuteur inconnu</a:t>
            </a:r>
          </a:p>
          <a:p>
            <a:r>
              <a:rPr lang="fr-FR" b="0" dirty="0">
                <a:solidFill>
                  <a:srgbClr val="404040"/>
                </a:solidFill>
              </a:rPr>
              <a:t>Situation critique (Covid-19)</a:t>
            </a:r>
          </a:p>
          <a:p>
            <a:r>
              <a:rPr lang="fr-FR" b="0" dirty="0">
                <a:solidFill>
                  <a:srgbClr val="404040"/>
                </a:solidFill>
              </a:rPr>
              <a:t>Offre incroyable</a:t>
            </a:r>
          </a:p>
          <a:p>
            <a:r>
              <a:rPr lang="fr-FR" b="0" dirty="0">
                <a:solidFill>
                  <a:srgbClr val="404040"/>
                </a:solidFill>
              </a:rPr>
              <a:t>Urgent, secret</a:t>
            </a:r>
          </a:p>
          <a:p>
            <a:r>
              <a:rPr lang="fr-FR" b="0" dirty="0">
                <a:solidFill>
                  <a:srgbClr val="404040"/>
                </a:solidFill>
              </a:rPr>
              <a:t>Intimidation, flatterie </a:t>
            </a:r>
          </a:p>
          <a:p>
            <a:endParaRPr lang="fr-FR" b="0" dirty="0">
              <a:solidFill>
                <a:srgbClr val="40404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817897" y="812899"/>
            <a:ext cx="263048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Restez sur </a:t>
            </a:r>
          </a:p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vos gardes.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Faites preuve de bon sens et d’esprit critique.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9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Que faire face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à l’</a:t>
            </a:r>
            <a:r>
              <a:rPr lang="fr-FR" b="0" dirty="0" err="1">
                <a:latin typeface="Avenir Heavy"/>
                <a:cs typeface="Avenir Heavy"/>
              </a:rPr>
              <a:t>ingenierie</a:t>
            </a:r>
            <a:r>
              <a:rPr lang="fr-FR" b="0" dirty="0">
                <a:latin typeface="Avenir Heavy"/>
                <a:cs typeface="Avenir Heavy"/>
              </a:rPr>
              <a:t> sociale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Les réflexes :</a:t>
            </a:r>
          </a:p>
          <a:p>
            <a:r>
              <a:rPr lang="fr-FR" b="0" dirty="0">
                <a:solidFill>
                  <a:srgbClr val="404040"/>
                </a:solidFill>
              </a:rPr>
              <a:t>Pas de réaction hâtive	</a:t>
            </a:r>
          </a:p>
          <a:p>
            <a:r>
              <a:rPr lang="fr-FR" b="0" dirty="0">
                <a:solidFill>
                  <a:srgbClr val="404040"/>
                </a:solidFill>
              </a:rPr>
              <a:t>Identité de l’interlocuteur</a:t>
            </a:r>
          </a:p>
          <a:p>
            <a:r>
              <a:rPr lang="fr-FR" b="0" dirty="0">
                <a:solidFill>
                  <a:srgbClr val="404040"/>
                </a:solidFill>
              </a:rPr>
              <a:t>Informations claires</a:t>
            </a:r>
          </a:p>
          <a:p>
            <a:r>
              <a:rPr lang="fr-FR" b="0" dirty="0">
                <a:solidFill>
                  <a:srgbClr val="404040"/>
                </a:solidFill>
              </a:rPr>
              <a:t>Transaction inhabituelle</a:t>
            </a:r>
          </a:p>
          <a:p>
            <a:r>
              <a:rPr lang="fr-FR" b="0" dirty="0">
                <a:solidFill>
                  <a:srgbClr val="404040"/>
                </a:solidFill>
              </a:rPr>
              <a:t>Données sensibles</a:t>
            </a:r>
          </a:p>
          <a:p>
            <a:pPr marL="0" indent="0">
              <a:buNone/>
            </a:pPr>
            <a:endParaRPr lang="fr-F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Gardez </a:t>
            </a:r>
          </a:p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la tête froide.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Prenez du recul et ne cédez pas à la panique.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698929" y="640272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21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Comment réagir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en cas d’attaque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Les dispositions :</a:t>
            </a:r>
          </a:p>
          <a:p>
            <a:r>
              <a:rPr lang="fr-FR" b="0" dirty="0">
                <a:solidFill>
                  <a:srgbClr val="404040"/>
                </a:solidFill>
              </a:rPr>
              <a:t>Personne responsable</a:t>
            </a:r>
          </a:p>
          <a:p>
            <a:r>
              <a:rPr lang="fr-FR" b="0" dirty="0">
                <a:solidFill>
                  <a:srgbClr val="404040"/>
                </a:solidFill>
              </a:rPr>
              <a:t>Respect des procédures</a:t>
            </a:r>
          </a:p>
          <a:p>
            <a:r>
              <a:rPr lang="fr-FR" b="0" dirty="0">
                <a:solidFill>
                  <a:srgbClr val="404040"/>
                </a:solidFill>
              </a:rPr>
              <a:t>Contact banque / fournisseur internet</a:t>
            </a:r>
          </a:p>
          <a:p>
            <a:r>
              <a:rPr lang="fr-FR" b="0" dirty="0">
                <a:solidFill>
                  <a:srgbClr val="404040"/>
                </a:solidFill>
              </a:rPr>
              <a:t>Mots de passe</a:t>
            </a:r>
          </a:p>
          <a:p>
            <a:endParaRPr lang="fr-FR" b="0" dirty="0">
              <a:solidFill>
                <a:srgbClr val="40404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Pas d’impro.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Respectez les procédures internes de votre entreprise.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698929" y="640272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79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eaLnBrk="1" hangingPunct="1">
          <a:spcBef>
            <a:spcPct val="0"/>
          </a:spcBef>
          <a:buFontTx/>
          <a:buNone/>
          <a:defRPr sz="1400" dirty="0">
            <a:solidFill>
              <a:srgbClr val="E22567"/>
            </a:solidFill>
            <a:latin typeface="Avenir Book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0969FB4D7F7348A6B31C4989DE163B" ma:contentTypeVersion="0" ma:contentTypeDescription="Create a new document." ma:contentTypeScope="" ma:versionID="81713376805a8080f3bba22852e8cef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1d7708cf83a3ef910d407b4027476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78DF0790-9174-4B3B-AA6C-6AB354411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833DB56-F938-418B-ACD4-346433FD473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876</Words>
  <Application>Microsoft Macintosh PowerPoint</Application>
  <PresentationFormat>Présentation à l'écran (4:3)</PresentationFormat>
  <Paragraphs>146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Office Theme</vt:lpstr>
      <vt:lpstr>Présentation PowerPoint</vt:lpstr>
      <vt:lpstr>Nouveau message [CONFIDENTIEL!]</vt:lpstr>
      <vt:lpstr>Présentation PowerPoint</vt:lpstr>
      <vt:lpstr>L’ingénierie sociale,  quésako ? </vt:lpstr>
      <vt:lpstr>Des chiffres  qui en disent long…</vt:lpstr>
      <vt:lpstr>Voyez comment ça se passe !</vt:lpstr>
      <vt:lpstr>Comment démasquer   l’ingénierie sociale ?</vt:lpstr>
      <vt:lpstr>Que faire face  à l’ingenierie sociale ?</vt:lpstr>
      <vt:lpstr>Comment réagir  en cas d’attaque ?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Populaire Joannes</dc:creator>
  <cp:keywords/>
  <dc:description/>
  <cp:lastModifiedBy>Waw-3</cp:lastModifiedBy>
  <cp:revision>323</cp:revision>
  <cp:lastPrinted>2017-01-09T14:42:08Z</cp:lastPrinted>
  <dcterms:created xsi:type="dcterms:W3CDTF">2015-10-15T16:29:19Z</dcterms:created>
  <dcterms:modified xsi:type="dcterms:W3CDTF">2020-08-17T12:18:20Z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7b9431e5d514ca7ab6f277c4216a072">
    <vt:lpwstr>Default|ca37003d-03f9-4975-bccb-493489ca4082</vt:lpwstr>
  </property>
  <property fmtid="{D5CDD505-2E9C-101B-9397-08002B2CF9AE}" pid="3" name="i4feb4330ccd47a7b61200b0e6258e2f">
    <vt:lpwstr>To be defined|11fe68f8-7136-4814-8abf-edd87a242fb5</vt:lpwstr>
  </property>
  <property fmtid="{D5CDD505-2E9C-101B-9397-08002B2CF9AE}" pid="4" name="IsMyDocuments">
    <vt:lpwstr>1</vt:lpwstr>
  </property>
  <property fmtid="{D5CDD505-2E9C-101B-9397-08002B2CF9AE}" pid="5" name="c76028c8cdaf41bdb04a4b203deefed8">
    <vt:lpwstr>Internal Use Only|49c55b52-19f9-4fed-9954-548f39c33aab</vt:lpwstr>
  </property>
  <property fmtid="{D5CDD505-2E9C-101B-9397-08002B2CF9AE}" pid="6" name="TaxCatchAll">
    <vt:lpwstr>3;#Default;#2;#Internal Use Only;#1;#To be defined</vt:lpwstr>
  </property>
</Properties>
</file>