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22"/>
  </p:notesMasterIdLst>
  <p:handoutMasterIdLst>
    <p:handoutMasterId r:id="rId23"/>
  </p:handoutMasterIdLst>
  <p:sldIdLst>
    <p:sldId id="396" r:id="rId4"/>
    <p:sldId id="410" r:id="rId5"/>
    <p:sldId id="406" r:id="rId6"/>
    <p:sldId id="433" r:id="rId7"/>
    <p:sldId id="399" r:id="rId8"/>
    <p:sldId id="429" r:id="rId9"/>
    <p:sldId id="422" r:id="rId10"/>
    <p:sldId id="428" r:id="rId11"/>
    <p:sldId id="423" r:id="rId12"/>
    <p:sldId id="426" r:id="rId13"/>
    <p:sldId id="424" r:id="rId14"/>
    <p:sldId id="430" r:id="rId15"/>
    <p:sldId id="427" r:id="rId16"/>
    <p:sldId id="405" r:id="rId17"/>
    <p:sldId id="421" r:id="rId18"/>
    <p:sldId id="431" r:id="rId19"/>
    <p:sldId id="425" r:id="rId20"/>
    <p:sldId id="420" r:id="rId21"/>
  </p:sldIdLst>
  <p:sldSz cx="9144000" cy="6858000" type="screen4x3"/>
  <p:notesSz cx="6808788" cy="9940925"/>
  <p:defaultTextStyle>
    <a:defPPr>
      <a:defRPr lang="en-US"/>
    </a:defPPr>
    <a:lvl1pPr algn="l" defTabSz="457200" rtl="0" eaLnBrk="0" fontAlgn="base" hangingPunct="0">
      <a:spcBef>
        <a:spcPct val="0"/>
      </a:spcBef>
      <a:spcAft>
        <a:spcPct val="0"/>
      </a:spcAft>
      <a:defRPr kern="1200">
        <a:solidFill>
          <a:schemeClr val="tx1"/>
        </a:solidFill>
        <a:latin typeface="Calibri" charset="0"/>
        <a:ea typeface="MS PGothic" charset="-128"/>
        <a:cs typeface="+mn-cs"/>
      </a:defRPr>
    </a:lvl1pPr>
    <a:lvl2pPr marL="457200" algn="l" defTabSz="457200" rtl="0" eaLnBrk="0" fontAlgn="base" hangingPunct="0">
      <a:spcBef>
        <a:spcPct val="0"/>
      </a:spcBef>
      <a:spcAft>
        <a:spcPct val="0"/>
      </a:spcAft>
      <a:defRPr kern="1200">
        <a:solidFill>
          <a:schemeClr val="tx1"/>
        </a:solidFill>
        <a:latin typeface="Calibri" charset="0"/>
        <a:ea typeface="MS PGothic" charset="-128"/>
        <a:cs typeface="+mn-cs"/>
      </a:defRPr>
    </a:lvl2pPr>
    <a:lvl3pPr marL="914400" algn="l" defTabSz="457200" rtl="0" eaLnBrk="0" fontAlgn="base" hangingPunct="0">
      <a:spcBef>
        <a:spcPct val="0"/>
      </a:spcBef>
      <a:spcAft>
        <a:spcPct val="0"/>
      </a:spcAft>
      <a:defRPr kern="1200">
        <a:solidFill>
          <a:schemeClr val="tx1"/>
        </a:solidFill>
        <a:latin typeface="Calibri" charset="0"/>
        <a:ea typeface="MS PGothic" charset="-128"/>
        <a:cs typeface="+mn-cs"/>
      </a:defRPr>
    </a:lvl3pPr>
    <a:lvl4pPr marL="1371600" algn="l" defTabSz="457200" rtl="0" eaLnBrk="0" fontAlgn="base" hangingPunct="0">
      <a:spcBef>
        <a:spcPct val="0"/>
      </a:spcBef>
      <a:spcAft>
        <a:spcPct val="0"/>
      </a:spcAft>
      <a:defRPr kern="1200">
        <a:solidFill>
          <a:schemeClr val="tx1"/>
        </a:solidFill>
        <a:latin typeface="Calibri" charset="0"/>
        <a:ea typeface="MS PGothic" charset="-128"/>
        <a:cs typeface="+mn-cs"/>
      </a:defRPr>
    </a:lvl4pPr>
    <a:lvl5pPr marL="1828800" algn="l" defTabSz="457200" rtl="0" eaLnBrk="0" fontAlgn="base" hangingPunct="0">
      <a:spcBef>
        <a:spcPct val="0"/>
      </a:spcBef>
      <a:spcAft>
        <a:spcPct val="0"/>
      </a:spcAft>
      <a:defRPr kern="1200">
        <a:solidFill>
          <a:schemeClr val="tx1"/>
        </a:solidFill>
        <a:latin typeface="Calibri" charset="0"/>
        <a:ea typeface="MS PGothic" charset="-128"/>
        <a:cs typeface="+mn-cs"/>
      </a:defRPr>
    </a:lvl5pPr>
    <a:lvl6pPr marL="2286000" algn="l" defTabSz="914400" rtl="0" eaLnBrk="1" latinLnBrk="0" hangingPunct="1">
      <a:defRPr kern="1200">
        <a:solidFill>
          <a:schemeClr val="tx1"/>
        </a:solidFill>
        <a:latin typeface="Calibri" charset="0"/>
        <a:ea typeface="MS PGothic" charset="-128"/>
        <a:cs typeface="+mn-cs"/>
      </a:defRPr>
    </a:lvl6pPr>
    <a:lvl7pPr marL="2743200" algn="l" defTabSz="914400" rtl="0" eaLnBrk="1" latinLnBrk="0" hangingPunct="1">
      <a:defRPr kern="1200">
        <a:solidFill>
          <a:schemeClr val="tx1"/>
        </a:solidFill>
        <a:latin typeface="Calibri" charset="0"/>
        <a:ea typeface="MS PGothic" charset="-128"/>
        <a:cs typeface="+mn-cs"/>
      </a:defRPr>
    </a:lvl7pPr>
    <a:lvl8pPr marL="3200400" algn="l" defTabSz="914400" rtl="0" eaLnBrk="1" latinLnBrk="0" hangingPunct="1">
      <a:defRPr kern="1200">
        <a:solidFill>
          <a:schemeClr val="tx1"/>
        </a:solidFill>
        <a:latin typeface="Calibri" charset="0"/>
        <a:ea typeface="MS PGothic" charset="-128"/>
        <a:cs typeface="+mn-cs"/>
      </a:defRPr>
    </a:lvl8pPr>
    <a:lvl9pPr marL="3657600" algn="l" defTabSz="914400" rtl="0" eaLnBrk="1" latinLnBrk="0" hangingPunct="1">
      <a:defRPr kern="1200">
        <a:solidFill>
          <a:schemeClr val="tx1"/>
        </a:solidFill>
        <a:latin typeface="Calibri" charset="0"/>
        <a:ea typeface="MS PGothic"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3853">
          <p15:clr>
            <a:srgbClr val="A4A3A4"/>
          </p15:clr>
        </p15:guide>
        <p15:guide id="4" pos="5759">
          <p15:clr>
            <a:srgbClr val="A4A3A4"/>
          </p15:clr>
        </p15:guide>
        <p15:guide id="5" orient="horz" pos="296">
          <p15:clr>
            <a:srgbClr val="A4A3A4"/>
          </p15:clr>
        </p15:guide>
        <p15:guide id="6" orient="horz" pos="3961">
          <p15:clr>
            <a:srgbClr val="A4A3A4"/>
          </p15:clr>
        </p15:guide>
        <p15:guide id="7" pos="348">
          <p15:clr>
            <a:srgbClr val="A4A3A4"/>
          </p15:clr>
        </p15:guide>
        <p15:guide id="8" pos="5239">
          <p15:clr>
            <a:srgbClr val="A4A3A4"/>
          </p15:clr>
        </p15:guide>
        <p15:guide id="9" orient="horz" pos="329">
          <p15:clr>
            <a:srgbClr val="A4A3A4"/>
          </p15:clr>
        </p15:guide>
        <p15:guide id="10" pos="2465">
          <p15:clr>
            <a:srgbClr val="A4A3A4"/>
          </p15:clr>
        </p15:guide>
      </p15:sldGuideLst>
    </p:ext>
    <p:ext uri="{2D200454-40CA-4A62-9FC3-DE9A4176ACB9}">
      <p15:notesGuideLst xmlns:p15="http://schemas.microsoft.com/office/powerpoint/2012/main" xmlns="">
        <p15:guide id="1" orient="horz" pos="3219">
          <p15:clr>
            <a:srgbClr val="A4A3A4"/>
          </p15:clr>
        </p15:guide>
        <p15:guide id="2" pos="214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opulaire Joannes" initials="PJ" lastIdx="19" clrIdx="0">
    <p:extLst/>
  </p:cmAuthor>
  <p:cmAuthor id="2" name="Waw-3"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1BB7D5"/>
    <a:srgbClr val="9FCBB7"/>
    <a:srgbClr val="3F80CD"/>
    <a:srgbClr val="97CBA6"/>
    <a:srgbClr val="0F3657"/>
    <a:srgbClr val="EB5C4E"/>
    <a:srgbClr val="457A8C"/>
    <a:srgbClr val="E22567"/>
    <a:srgbClr val="C9205A"/>
    <a:srgbClr val="17A8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Style léger 1 - Accentuation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Style léger 1 - Accentuation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Style léger 2 - Accentuation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481" autoAdjust="0"/>
    <p:restoredTop sz="58723" autoAdjust="0"/>
  </p:normalViewPr>
  <p:slideViewPr>
    <p:cSldViewPr snapToGrid="0" snapToObjects="1">
      <p:cViewPr varScale="1">
        <p:scale>
          <a:sx n="64" d="100"/>
          <a:sy n="64" d="100"/>
        </p:scale>
        <p:origin x="-2592" y="-96"/>
      </p:cViewPr>
      <p:guideLst>
        <p:guide orient="horz" pos="2160"/>
        <p:guide orient="horz" pos="3853"/>
        <p:guide orient="horz" pos="296"/>
        <p:guide orient="horz" pos="3961"/>
        <p:guide orient="horz" pos="329"/>
        <p:guide pos="2880"/>
        <p:guide pos="5759"/>
        <p:guide pos="348"/>
        <p:guide pos="5239"/>
        <p:guide pos="25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6" d="100"/>
        <a:sy n="106" d="100"/>
      </p:scale>
      <p:origin x="0" y="0"/>
    </p:cViewPr>
  </p:sorterViewPr>
  <p:notesViewPr>
    <p:cSldViewPr snapToGrid="0" snapToObjects="1">
      <p:cViewPr>
        <p:scale>
          <a:sx n="108" d="100"/>
          <a:sy n="108" d="100"/>
        </p:scale>
        <p:origin x="-2920" y="1728"/>
      </p:cViewPr>
      <p:guideLst>
        <p:guide orient="horz" pos="3219"/>
        <p:guide pos="2122"/>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commentAuthors" Target="commentAuthors.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slideMaster" Target="slideMasters/slide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163" cy="4984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6038" y="0"/>
            <a:ext cx="2951162" cy="498475"/>
          </a:xfrm>
          <a:prstGeom prst="rect">
            <a:avLst/>
          </a:prstGeom>
        </p:spPr>
        <p:txBody>
          <a:bodyPr vert="horz" lIns="91440" tIns="45720" rIns="91440" bIns="45720" rtlCol="0"/>
          <a:lstStyle>
            <a:lvl1pPr algn="r">
              <a:defRPr sz="1200"/>
            </a:lvl1pPr>
          </a:lstStyle>
          <a:p>
            <a:fld id="{05F53E0F-AECD-7748-A001-0EFAF28ED6BC}" type="datetimeFigureOut">
              <a:rPr lang="fr-FR" smtClean="0"/>
              <a:t>28/09/20</a:t>
            </a:fld>
            <a:endParaRPr lang="fr-FR"/>
          </a:p>
        </p:txBody>
      </p:sp>
      <p:sp>
        <p:nvSpPr>
          <p:cNvPr id="4" name="Espace réservé du pied de page 3"/>
          <p:cNvSpPr>
            <a:spLocks noGrp="1"/>
          </p:cNvSpPr>
          <p:nvPr>
            <p:ph type="ftr" sz="quarter" idx="2"/>
          </p:nvPr>
        </p:nvSpPr>
        <p:spPr>
          <a:xfrm>
            <a:off x="0" y="9442450"/>
            <a:ext cx="2951163" cy="49847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6038" y="9442450"/>
            <a:ext cx="2951162" cy="498475"/>
          </a:xfrm>
          <a:prstGeom prst="rect">
            <a:avLst/>
          </a:prstGeom>
        </p:spPr>
        <p:txBody>
          <a:bodyPr vert="horz" lIns="91440" tIns="45720" rIns="91440" bIns="45720" rtlCol="0" anchor="b"/>
          <a:lstStyle>
            <a:lvl1pPr algn="r">
              <a:defRPr sz="1200"/>
            </a:lvl1pPr>
          </a:lstStyle>
          <a:p>
            <a:fld id="{84627FEB-333C-7B4F-B188-49A31EE09ACD}" type="slidenum">
              <a:rPr lang="fr-FR" smtClean="0"/>
              <a:t>‹#›</a:t>
            </a:fld>
            <a:endParaRPr lang="fr-FR"/>
          </a:p>
        </p:txBody>
      </p:sp>
    </p:spTree>
    <p:extLst>
      <p:ext uri="{BB962C8B-B14F-4D97-AF65-F5344CB8AC3E}">
        <p14:creationId xmlns:p14="http://schemas.microsoft.com/office/powerpoint/2010/main" val="86583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8475"/>
          </a:xfrm>
          <a:prstGeom prst="rect">
            <a:avLst/>
          </a:prstGeom>
        </p:spPr>
        <p:txBody>
          <a:bodyPr vert="horz" lIns="91458" tIns="45729" rIns="91458" bIns="45729" rtlCol="0"/>
          <a:lstStyle>
            <a:lvl1pPr algn="l">
              <a:defRPr sz="1200">
                <a:latin typeface="Calibri" panose="020F0502020204030204" pitchFamily="34" charset="0"/>
                <a:ea typeface="MS PGothic" panose="020B0600070205080204" pitchFamily="34" charset="-128"/>
              </a:defRPr>
            </a:lvl1pPr>
          </a:lstStyle>
          <a:p>
            <a:pPr>
              <a:defRPr/>
            </a:pPr>
            <a:endParaRPr lang="en-GB"/>
          </a:p>
        </p:txBody>
      </p:sp>
      <p:sp>
        <p:nvSpPr>
          <p:cNvPr id="3" name="Date Placeholder 2"/>
          <p:cNvSpPr>
            <a:spLocks noGrp="1"/>
          </p:cNvSpPr>
          <p:nvPr>
            <p:ph type="dt" idx="1"/>
          </p:nvPr>
        </p:nvSpPr>
        <p:spPr>
          <a:xfrm>
            <a:off x="3856038" y="0"/>
            <a:ext cx="2951162" cy="498475"/>
          </a:xfrm>
          <a:prstGeom prst="rect">
            <a:avLst/>
          </a:prstGeom>
        </p:spPr>
        <p:txBody>
          <a:bodyPr vert="horz" lIns="91458" tIns="45729" rIns="91458" bIns="45729" rtlCol="0"/>
          <a:lstStyle>
            <a:lvl1pPr algn="r">
              <a:defRPr sz="1200">
                <a:latin typeface="Calibri" panose="020F0502020204030204" pitchFamily="34" charset="0"/>
                <a:ea typeface="MS PGothic" panose="020B0600070205080204" pitchFamily="34" charset="-128"/>
              </a:defRPr>
            </a:lvl1pPr>
          </a:lstStyle>
          <a:p>
            <a:pPr>
              <a:defRPr/>
            </a:pPr>
            <a:fld id="{AB812A8C-F89B-5549-B53E-42772BDAF6E0}" type="datetimeFigureOut">
              <a:rPr lang="en-GB"/>
              <a:pPr>
                <a:defRPr/>
              </a:pPr>
              <a:t>28/09/20</a:t>
            </a:fld>
            <a:endParaRPr lang="en-GB"/>
          </a:p>
        </p:txBody>
      </p:sp>
      <p:sp>
        <p:nvSpPr>
          <p:cNvPr id="4" name="Slide Image Placeholder 3"/>
          <p:cNvSpPr>
            <a:spLocks noGrp="1" noRot="1" noChangeAspect="1"/>
          </p:cNvSpPr>
          <p:nvPr>
            <p:ph type="sldImg" idx="2"/>
          </p:nvPr>
        </p:nvSpPr>
        <p:spPr>
          <a:xfrm>
            <a:off x="1168400" y="1243013"/>
            <a:ext cx="4471988" cy="3354387"/>
          </a:xfrm>
          <a:prstGeom prst="rect">
            <a:avLst/>
          </a:prstGeom>
          <a:noFill/>
          <a:ln w="12700">
            <a:solidFill>
              <a:prstClr val="black"/>
            </a:solidFill>
          </a:ln>
        </p:spPr>
        <p:txBody>
          <a:bodyPr vert="horz" lIns="91458" tIns="45729" rIns="91458" bIns="45729" rtlCol="0" anchor="ctr"/>
          <a:lstStyle/>
          <a:p>
            <a:pPr lvl="0"/>
            <a:endParaRPr lang="en-GB" noProof="0"/>
          </a:p>
        </p:txBody>
      </p:sp>
      <p:sp>
        <p:nvSpPr>
          <p:cNvPr id="5" name="Notes Placeholder 4"/>
          <p:cNvSpPr>
            <a:spLocks noGrp="1"/>
          </p:cNvSpPr>
          <p:nvPr>
            <p:ph type="body" sz="quarter" idx="3"/>
          </p:nvPr>
        </p:nvSpPr>
        <p:spPr>
          <a:xfrm>
            <a:off x="681038" y="4783138"/>
            <a:ext cx="5446712" cy="3914775"/>
          </a:xfrm>
          <a:prstGeom prst="rect">
            <a:avLst/>
          </a:prstGeom>
        </p:spPr>
        <p:txBody>
          <a:bodyPr vert="horz" lIns="91458" tIns="45729" rIns="91458" bIns="4572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42450"/>
            <a:ext cx="2951163" cy="498475"/>
          </a:xfrm>
          <a:prstGeom prst="rect">
            <a:avLst/>
          </a:prstGeom>
        </p:spPr>
        <p:txBody>
          <a:bodyPr vert="horz" lIns="91458" tIns="45729" rIns="91458" bIns="45729" rtlCol="0" anchor="b"/>
          <a:lstStyle>
            <a:lvl1pPr algn="l">
              <a:defRPr sz="1200">
                <a:latin typeface="Calibri" panose="020F0502020204030204" pitchFamily="34" charset="0"/>
                <a:ea typeface="MS PGothic" panose="020B0600070205080204" pitchFamily="34" charset="-128"/>
              </a:defRPr>
            </a:lvl1pPr>
          </a:lstStyle>
          <a:p>
            <a:pPr>
              <a:defRPr/>
            </a:pPr>
            <a:endParaRPr lang="en-GB"/>
          </a:p>
        </p:txBody>
      </p:sp>
      <p:sp>
        <p:nvSpPr>
          <p:cNvPr id="7" name="Slide Number Placeholder 6"/>
          <p:cNvSpPr>
            <a:spLocks noGrp="1"/>
          </p:cNvSpPr>
          <p:nvPr>
            <p:ph type="sldNum" sz="quarter" idx="5"/>
          </p:nvPr>
        </p:nvSpPr>
        <p:spPr>
          <a:xfrm>
            <a:off x="3856038" y="9442450"/>
            <a:ext cx="2951162" cy="498475"/>
          </a:xfrm>
          <a:prstGeom prst="rect">
            <a:avLst/>
          </a:prstGeom>
        </p:spPr>
        <p:txBody>
          <a:bodyPr vert="horz" lIns="91458" tIns="45729" rIns="91458" bIns="45729" rtlCol="0" anchor="b"/>
          <a:lstStyle>
            <a:lvl1pPr algn="r">
              <a:defRPr sz="1200">
                <a:latin typeface="Calibri" panose="020F0502020204030204" pitchFamily="34" charset="0"/>
                <a:ea typeface="MS PGothic" panose="020B0600070205080204" pitchFamily="34" charset="-128"/>
              </a:defRPr>
            </a:lvl1pPr>
          </a:lstStyle>
          <a:p>
            <a:pPr>
              <a:defRPr/>
            </a:pPr>
            <a:fld id="{67FB5AD9-BBE2-814A-8701-E814EB4461D2}" type="slidenum">
              <a:rPr lang="en-GB"/>
              <a:pPr>
                <a:defRPr/>
              </a:pPr>
              <a:t>‹#›</a:t>
            </a:fld>
            <a:endParaRPr lang="en-GB"/>
          </a:p>
        </p:txBody>
      </p:sp>
    </p:spTree>
    <p:extLst>
      <p:ext uri="{BB962C8B-B14F-4D97-AF65-F5344CB8AC3E}">
        <p14:creationId xmlns:p14="http://schemas.microsoft.com/office/powerpoint/2010/main" val="20425050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1" Type="http://schemas.openxmlformats.org/officeDocument/2006/relationships/hyperlink" Target="https://www.dhs.gov/" TargetMode="External"/><Relationship Id="rId12" Type="http://schemas.openxmlformats.org/officeDocument/2006/relationships/hyperlink" Target="https://blog.nviso.eu/2020/04/03/to-zoom-or-not-to-zoom/" TargetMode="External"/><Relationship Id="rId13" Type="http://schemas.openxmlformats.org/officeDocument/2006/relationships/hyperlink" Target="https://www.sans.org/security-awareness-training/sans-security-awareness-work-home-deployment-kit" TargetMode="External"/><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www.safeonweb.be/" TargetMode="External"/><Relationship Id="rId4" Type="http://schemas.openxmlformats.org/officeDocument/2006/relationships/hyperlink" Target="mailto:suspect@safeonweb.be" TargetMode="External"/><Relationship Id="rId5" Type="http://schemas.openxmlformats.org/officeDocument/2006/relationships/hyperlink" Target="https://campagne.safeonweb.be/fr/testez-votre-sante-digitale" TargetMode="External"/><Relationship Id="rId6" Type="http://schemas.openxmlformats.org/officeDocument/2006/relationships/hyperlink" Target="https://campagne.safeonweb.be/nl/doe-de-test" TargetMode="External"/><Relationship Id="rId7" Type="http://schemas.openxmlformats.org/officeDocument/2006/relationships/hyperlink" Target="https://ccb.belgium.be/nl/publication/webinars-over-cyberveiligheid" TargetMode="External"/><Relationship Id="rId8" Type="http://schemas.openxmlformats.org/officeDocument/2006/relationships/hyperlink" Target="https://ccb.belgium.be/fr/publication/webinaires-pour-les-organisations" TargetMode="External"/><Relationship Id="rId9" Type="http://schemas.openxmlformats.org/officeDocument/2006/relationships/hyperlink" Target="https://www.europol.europa.eu/staying-safe-during-covid-19-what-you-need-to-know" TargetMode="External"/><Relationship Id="rId10" Type="http://schemas.openxmlformats.org/officeDocument/2006/relationships/hyperlink" Target="https://www.febelfin.be/fr"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proximus.be/support/nl/id_sfaqr_wifi_pwd/particulieren/support/internet/internet-thuis/wifi-netwerk/wachtwoord-van-het-wifi-netwerk.html" TargetMode="External"/><Relationship Id="rId4" Type="http://schemas.openxmlformats.org/officeDocument/2006/relationships/hyperlink" Target="https://www2.telenet.be/nl/klantenservice/wireless-modem-instellen" TargetMode="External"/><Relationship Id="rId5" Type="http://schemas.openxmlformats.org/officeDocument/2006/relationships/hyperlink" Target="https://safeonweb.be/nl/scan-je-computer"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s://blog.nviso.eu/2020/04/03/to-zoom-or-not-to-zoom/"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s://www.safeonweb.be/nl/gebruik-sterke-wachtwoorden"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nfo-coronavirus.be/nl/" TargetMode="External"/><Relationship Id="rId4" Type="http://schemas.openxmlformats.org/officeDocument/2006/relationships/hyperlink" Target="mailto:verdac@safeonweb.be"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l" rtl="0"/>
            <a:r>
              <a:rPr lang="en" b="0" i="0" u="none" baseline="0" dirty="0"/>
              <a:t>Bonjour et bienvenue à tous! </a:t>
            </a: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a:t>
            </a:fld>
            <a:endParaRPr lang="en-GB"/>
          </a:p>
        </p:txBody>
      </p:sp>
    </p:spTree>
    <p:extLst>
      <p:ext uri="{BB962C8B-B14F-4D97-AF65-F5344CB8AC3E}">
        <p14:creationId xmlns:p14="http://schemas.microsoft.com/office/powerpoint/2010/main" val="2796806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9"/>
            <a:ext cx="5446712" cy="4224400"/>
          </a:xfrm>
        </p:spPr>
        <p:txBody>
          <a:bodyPr numCol="2" spcCol="180000">
            <a:noAutofit/>
          </a:bodyPr>
          <a:lstStyle/>
          <a:p>
            <a:pPr algn="l" rtl="0"/>
            <a:r>
              <a:rPr lang="en" sz="800" b="0" i="1" u="none" baseline="0" dirty="0"/>
              <a:t>(Sources: Vrije Universiteit Brussel &amp; BNP Paribas Fortis)</a:t>
            </a:r>
          </a:p>
          <a:p>
            <a:endParaRPr lang="en" sz="800" noProof="0" dirty="0"/>
          </a:p>
          <a:p>
            <a:pPr algn="l" rtl="0"/>
            <a:r>
              <a:rPr lang="en" sz="800" b="1" i="0" u="none" baseline="0" dirty="0"/>
              <a:t>Utilisez des canaux de communication sécurisés</a:t>
            </a:r>
          </a:p>
          <a:p>
            <a:endParaRPr lang="en" sz="800" b="1" noProof="0" dirty="0"/>
          </a:p>
          <a:p>
            <a:pPr marL="171450" indent="-171450" algn="l" rtl="0">
              <a:buFont typeface="Arial" panose="020B0604020202020204" pitchFamily="34" charset="0"/>
              <a:buChar char="•"/>
            </a:pPr>
            <a:r>
              <a:rPr lang="en" sz="800" b="0" i="0" u="none" baseline="0" dirty="0"/>
              <a:t>Pour votre communication professionnelle, utilisez</a:t>
            </a:r>
            <a:r>
              <a:rPr lang="en" sz="800" b="1" i="0" u="none" baseline="0" dirty="0"/>
              <a:t> les applications sélectionnées par votre département ou fournisseur IT.</a:t>
            </a:r>
          </a:p>
          <a:p>
            <a:endParaRPr lang="en" sz="800" noProof="0" dirty="0"/>
          </a:p>
          <a:p>
            <a:pPr marL="0" indent="0" algn="l" rtl="0">
              <a:buFont typeface="Arial" panose="020B0604020202020204" pitchFamily="34" charset="0"/>
              <a:buNone/>
            </a:pPr>
            <a:r>
              <a:rPr lang="en" sz="800" b="0" i="0" u="none" baseline="0" dirty="0"/>
              <a:t>Les moyens de communication sont importants dans le télétravail. Le VPN de votre employeur (voir slide 4) vous permet de vous connecter au réseau de votre employeur depuis votre domicile. Mais il existe de nombreux autres moyens de communication. Ce qui est primordial, c'est de faire une distinction claire entre la communication privée et professionnelle et surtout de ne pas les mélanger. Pour votre communication professionnelle, il est préférable d'utiliser uniquement des applications sélectionnées par votre employeur. Utilisez des produits reconnus d'une appstore officielle et veillez à les mettre à jour.</a:t>
            </a:r>
          </a:p>
          <a:p>
            <a:pPr marL="0" indent="0" algn="l" rtl="0">
              <a:buFont typeface="Arial" panose="020B0604020202020204" pitchFamily="34" charset="0"/>
              <a:buNone/>
            </a:pPr>
            <a:endParaRPr lang="en" sz="800" b="0" dirty="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sz="800" b="0" i="0" u="none" baseline="0" dirty="0"/>
              <a:t>N'envoyez pas d'e-mails professionnels vers votre compte G-mail/Hotmail privé: </a:t>
            </a:r>
            <a:r>
              <a:rPr lang="en" sz="800" b="1" i="0" u="none" baseline="0" dirty="0"/>
              <a:t>risque de fuite d'informations</a:t>
            </a:r>
          </a:p>
          <a:p>
            <a:pPr marL="0" indent="0" algn="l" rtl="0">
              <a:buFont typeface="Arial" panose="020B0604020202020204" pitchFamily="34" charset="0"/>
              <a:buNone/>
            </a:pPr>
            <a:endParaRPr lang="en" sz="800" b="0" dirty="0"/>
          </a:p>
          <a:p>
            <a:pPr algn="l" rtl="0"/>
            <a:r>
              <a:rPr lang="en" sz="800" b="0" i="0" u="none" baseline="0" dirty="0"/>
              <a:t>Si vous envoyez un e-mail pour le travail, utilisez uniquement votre compte professionnel. Parfois, il peut sembler pratique d'envoyer un fichier vers votre propre compte Gmail/Hotmail pour imprimer le document à domicile. N'oubliez pas que cela peut provoquer une fuite d'informations sensibles liées au travail. En effet, l'imprimante que vous avez chez vous ne répond pas toujours aux exigences de sécurité de votre employeur. Autrement dit, ne le faites jamais! </a:t>
            </a:r>
            <a:r>
              <a:rPr lang="en" sz="800" b="0" i="0" u="none" strike="noStrike" kern="1200" baseline="0" dirty="0">
                <a:solidFill>
                  <a:schemeClr val="tx1"/>
                </a:solidFill>
                <a:effectLst/>
                <a:latin typeface="+mn-lt"/>
                <a:ea typeface="+mn-ea"/>
                <a:cs typeface="+mn-cs"/>
              </a:rPr>
              <a:t>Soyez particulièrement su vos gardes lorsque vous communiquez en externe et échangez des informations. Recourez uniquement aux solutions approuvées. </a:t>
            </a:r>
            <a:r>
              <a:rPr lang="en" sz="800" b="0" i="0" u="none" strike="noStrike" kern="1200" dirty="0">
                <a:solidFill>
                  <a:schemeClr val="tx1"/>
                </a:solidFill>
                <a:effectLst/>
                <a:latin typeface="+mn-lt"/>
                <a:ea typeface="+mn-ea"/>
                <a:cs typeface="+mn-cs"/>
              </a:rPr>
              <a:t/>
            </a:r>
            <a:br>
              <a:rPr lang="en" sz="800" b="0" i="0" u="none" strike="noStrike" kern="1200" dirty="0">
                <a:solidFill>
                  <a:schemeClr val="tx1"/>
                </a:solidFill>
                <a:effectLst/>
                <a:latin typeface="+mn-lt"/>
                <a:ea typeface="+mn-ea"/>
                <a:cs typeface="+mn-cs"/>
              </a:rPr>
            </a:br>
            <a:r>
              <a:rPr lang="en" sz="800" b="0" i="0" u="none" baseline="0" dirty="0"/>
              <a:t>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sz="800" b="0" i="0" u="none" baseline="0" dirty="0"/>
              <a:t>Utilisez toujours une connexion </a:t>
            </a:r>
            <a:r>
              <a:rPr lang="en" sz="800" b="1" i="0" u="none" baseline="0" dirty="0"/>
              <a:t>HTTPS</a:t>
            </a:r>
          </a:p>
          <a:p>
            <a:pPr marL="0" indent="0" algn="l" rtl="0">
              <a:buFont typeface="Arial" panose="020B0604020202020204" pitchFamily="34" charset="0"/>
              <a:buNone/>
            </a:pPr>
            <a:endParaRPr lang="en" sz="800" b="0" dirty="0"/>
          </a:p>
          <a:p>
            <a:pPr marL="0" indent="0" algn="l" rtl="0">
              <a:buFont typeface="Arial" panose="020B0604020202020204" pitchFamily="34" charset="0"/>
              <a:buNone/>
            </a:pPr>
            <a:r>
              <a:rPr lang="en" sz="800" b="0" i="0" u="none" baseline="0" dirty="0"/>
              <a:t>Si vous naviguez sur des sites web, veillez à ce que votre navigateur utilise </a:t>
            </a:r>
            <a:r>
              <a:rPr lang="en" sz="800" b="1" i="0" u="none" baseline="0" dirty="0"/>
              <a:t>toujours une connexion HTTPS et non HTTP</a:t>
            </a:r>
            <a:r>
              <a:rPr lang="en" sz="800" b="0" i="0" u="none" baseline="0" dirty="0"/>
              <a:t> Pensez-y surtout lorsque vous devez saisir votre données personnelles sur ce site web, comme vos nom d'utilisateur et mot de passe.  HTTPS utilise une communication cryptée et sécurisée. Ce n'est pas le cas d'une connexion HTTP, où toutes les données que vous avez saisies sont intégralement envoyées non cryptées sur internet et, par conséquent, peuvent être interceptées par des cybercriminels. </a:t>
            </a:r>
          </a:p>
          <a:p>
            <a:pPr marL="0" indent="0" algn="l" rtl="0">
              <a:buFont typeface="Arial" panose="020B0604020202020204" pitchFamily="34" charset="0"/>
              <a:buNone/>
            </a:pPr>
            <a:endParaRPr lang="en" sz="800" b="0" dirty="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sz="800" b="0" i="0" u="none" baseline="0" dirty="0"/>
              <a:t>Ne publiez</a:t>
            </a:r>
            <a:r>
              <a:rPr lang="en" sz="800" b="1" i="0" u="none" baseline="0" dirty="0"/>
              <a:t> pas d'informations professionnelles sur les réseaux sociaux</a:t>
            </a:r>
          </a:p>
          <a:p>
            <a:pPr marL="0" indent="0" algn="l" rtl="0">
              <a:buFont typeface="Arial" panose="020B0604020202020204" pitchFamily="34" charset="0"/>
              <a:buNone/>
            </a:pPr>
            <a:endParaRPr lang="en" sz="800" b="0" dirty="0"/>
          </a:p>
          <a:p>
            <a:pPr marL="0" indent="0" algn="l" rtl="0">
              <a:buFont typeface="Arial" panose="020B0604020202020204" pitchFamily="34" charset="0"/>
              <a:buNone/>
            </a:pPr>
            <a:r>
              <a:rPr lang="en" sz="800" b="0" i="0" u="none" baseline="0" dirty="0"/>
              <a:t>Dans le cadre du télétravail, la frontière entre l'utilisation de vos réseaux sociaux (privés) et activités professionnelles est évidemment plus mince qu'au bureau. Mettre en ligne des petits détails professionnels ou votre routine quotidienne est étrange lorsqu'il n'y a pas de collègues avec qui les partager. Les télétravailleurs doivent cependant prendre garde, car ces mises à jour donnent souvent des informations précieuses pour mettre en place des campagnes de phishing. </a:t>
            </a:r>
          </a:p>
          <a:p>
            <a:pPr marL="0" indent="0" algn="l" rtl="0">
              <a:buFont typeface="Arial" panose="020B0604020202020204" pitchFamily="34" charset="0"/>
              <a:buNone/>
            </a:pPr>
            <a:endParaRPr lang="en" sz="800" b="0" dirty="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sz="800" b="0" i="0" u="none" baseline="0" dirty="0"/>
              <a:t>Rangez les </a:t>
            </a:r>
            <a:r>
              <a:rPr lang="en" sz="800" b="1" i="0" u="none" baseline="0" dirty="0"/>
              <a:t>documents confidentiels </a:t>
            </a:r>
            <a:r>
              <a:rPr lang="en" sz="800" b="0" i="0" u="none" baseline="0" dirty="0"/>
              <a:t>en attendant de les ramener au travail.  Ne les jetez jamais dans votre poubelle ménagère de déchets papier.  Au travail, vous pouvez bien souvent détruire/traiter ces documents discrètement.</a:t>
            </a:r>
          </a:p>
          <a:p>
            <a:pPr marL="0" indent="0">
              <a:buFont typeface="Arial" panose="020B0604020202020204" pitchFamily="34" charset="0"/>
              <a:buNone/>
            </a:pPr>
            <a:endParaRPr lang="nl-NL" sz="800" b="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10</a:t>
            </a:fld>
            <a:endParaRPr lang="en-GB"/>
          </a:p>
        </p:txBody>
      </p:sp>
    </p:spTree>
    <p:extLst>
      <p:ext uri="{BB962C8B-B14F-4D97-AF65-F5344CB8AC3E}">
        <p14:creationId xmlns:p14="http://schemas.microsoft.com/office/powerpoint/2010/main" val="276229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4894675"/>
          </a:xfrm>
        </p:spPr>
        <p:txBody>
          <a:bodyPr numCol="2">
            <a:normAutofit fontScale="70000" lnSpcReduction="20000"/>
          </a:bodyPr>
          <a:lstStyle/>
          <a:p>
            <a:pPr algn="l" rtl="0"/>
            <a:r>
              <a:rPr lang="en" b="0" i="1" u="none" baseline="0" dirty="0"/>
              <a:t>(Sources: www.safeonweb.be &amp; </a:t>
            </a:r>
            <a:r>
              <a:rPr lang="en" sz="1200" b="0" i="1" u="none" kern="1200" baseline="0" dirty="0">
                <a:solidFill>
                  <a:schemeClr val="tx1"/>
                </a:solidFill>
                <a:effectLst/>
                <a:latin typeface="+mn-lt"/>
                <a:ea typeface="+mn-ea"/>
                <a:cs typeface="+mn-cs"/>
              </a:rPr>
              <a:t>US Department of Homeland Security</a:t>
            </a:r>
            <a:r>
              <a:rPr lang="en" b="0" i="1" u="none" baseline="0" dirty="0"/>
              <a:t>)</a:t>
            </a:r>
          </a:p>
          <a:p>
            <a:endParaRPr lang="en" noProof="0" dirty="0"/>
          </a:p>
          <a:p>
            <a:pPr algn="l" rtl="0"/>
            <a:r>
              <a:rPr lang="en" b="1" i="0" u="none" baseline="0" dirty="0"/>
              <a:t>Organiser des vidéoconférences en ligne en toute sécurité</a:t>
            </a:r>
          </a:p>
          <a:p>
            <a:endParaRPr lang="en" noProof="0" dirty="0"/>
          </a:p>
          <a:p>
            <a:pPr marL="171450" indent="-171450" algn="l" rtl="0">
              <a:buFont typeface="Arial" panose="020B0604020202020204" pitchFamily="34" charset="0"/>
              <a:buChar char="•"/>
            </a:pPr>
            <a:r>
              <a:rPr lang="en" b="0" i="0" u="none" baseline="0" dirty="0"/>
              <a:t>Utilisez des produits reconnus d'une appstore officielle et veillez à les mettre à jour.  </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Si vous téléchargez une app d'un appstore, utilisez uniquement les </a:t>
            </a:r>
            <a:r>
              <a:rPr lang="en" sz="1200" b="1" i="0" u="none" strike="noStrike" kern="1200" baseline="0" dirty="0">
                <a:solidFill>
                  <a:schemeClr val="tx1"/>
                </a:solidFill>
                <a:effectLst/>
                <a:latin typeface="+mn-lt"/>
                <a:ea typeface="+mn-ea"/>
                <a:cs typeface="+mn-cs"/>
              </a:rPr>
              <a:t>appstores officielles</a:t>
            </a:r>
            <a:r>
              <a:rPr lang="en" sz="1200" b="0" i="0" u="none" strike="noStrike" kern="1200" baseline="0" dirty="0">
                <a:solidFill>
                  <a:schemeClr val="tx1"/>
                </a:solidFill>
                <a:effectLst/>
                <a:latin typeface="+mn-lt"/>
                <a:ea typeface="+mn-ea"/>
                <a:cs typeface="+mn-cs"/>
              </a:rPr>
              <a:t> (App Store/Google Play)</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Quelle que soit la plateforme que vous utilisez, veillez à toujours faire les </a:t>
            </a:r>
            <a:r>
              <a:rPr lang="en" sz="1200" b="1" i="0" u="none" strike="noStrike" kern="1200" baseline="0" dirty="0">
                <a:solidFill>
                  <a:schemeClr val="tx1"/>
                </a:solidFill>
                <a:effectLst/>
                <a:latin typeface="+mn-lt"/>
                <a:ea typeface="+mn-ea"/>
                <a:cs typeface="+mn-cs"/>
              </a:rPr>
              <a:t>mises à jour.</a:t>
            </a:r>
            <a:r>
              <a:rPr lang="en" sz="1200" b="0" i="0" u="none" strike="noStrike" kern="1200" baseline="0" dirty="0">
                <a:solidFill>
                  <a:schemeClr val="tx1"/>
                </a:solidFill>
                <a:effectLst/>
                <a:latin typeface="+mn-lt"/>
                <a:ea typeface="+mn-ea"/>
                <a:cs typeface="+mn-cs"/>
              </a:rPr>
              <a:t>  Une mise à jour permet de fournir davantage de fonctionnalités et de résoudre les problèmes. En outre, les failles de sécurité sont corrigées. C'est pourquoi il est important de toujours exécuter les mises à jour lorsqu'elles sont disponibles.</a:t>
            </a:r>
          </a:p>
          <a:p>
            <a:pPr marL="171450" lvl="0"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Créez votre </a:t>
            </a:r>
            <a:r>
              <a:rPr lang="en" sz="1200" b="1" i="0" u="none" strike="noStrike" kern="1200" baseline="0" dirty="0">
                <a:solidFill>
                  <a:schemeClr val="tx1"/>
                </a:solidFill>
                <a:effectLst/>
                <a:latin typeface="+mn-lt"/>
                <a:ea typeface="+mn-ea"/>
                <a:cs typeface="+mn-cs"/>
              </a:rPr>
              <a:t>propre compte</a:t>
            </a:r>
            <a:r>
              <a:rPr lang="en" sz="1200" b="0" i="0" u="none" strike="noStrike" kern="1200" baseline="0" dirty="0">
                <a:solidFill>
                  <a:schemeClr val="tx1"/>
                </a:solidFill>
                <a:effectLst/>
                <a:latin typeface="+mn-lt"/>
                <a:ea typeface="+mn-ea"/>
                <a:cs typeface="+mn-cs"/>
              </a:rPr>
              <a:t> et sécurisez-le à l'aide d'un</a:t>
            </a:r>
            <a:r>
              <a:rPr lang="en" sz="1200" b="1" i="0" u="none" strike="noStrike" kern="1200" baseline="0" dirty="0">
                <a:solidFill>
                  <a:schemeClr val="tx1"/>
                </a:solidFill>
                <a:effectLst/>
                <a:latin typeface="+mn-lt"/>
                <a:ea typeface="+mn-ea"/>
                <a:cs typeface="+mn-cs"/>
              </a:rPr>
              <a:t> mot de passe fort.</a:t>
            </a:r>
          </a:p>
          <a:p>
            <a:pPr marL="171450" lvl="0"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Gardez vos entretiens téléphoniques et vidéo </a:t>
            </a:r>
            <a:r>
              <a:rPr lang="en" sz="1200" b="1" i="0" u="none" strike="noStrike" kern="1200" baseline="0" dirty="0">
                <a:solidFill>
                  <a:schemeClr val="tx1"/>
                </a:solidFill>
                <a:effectLst/>
                <a:latin typeface="+mn-lt"/>
                <a:ea typeface="+mn-ea"/>
                <a:cs typeface="+mn-cs"/>
              </a:rPr>
              <a:t>confidentiels.</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Menez vos entretiens vidéo </a:t>
            </a:r>
            <a:r>
              <a:rPr lang="en" sz="1200" b="1" i="0" u="none" strike="noStrike" kern="1200" baseline="0" dirty="0">
                <a:solidFill>
                  <a:schemeClr val="tx1"/>
                </a:solidFill>
                <a:effectLst/>
                <a:latin typeface="+mn-lt"/>
                <a:ea typeface="+mn-ea"/>
                <a:cs typeface="+mn-cs"/>
              </a:rPr>
              <a:t>à un endroit où vous pouvez parler sans être dérangé(e).</a:t>
            </a:r>
            <a:r>
              <a:rPr lang="en" sz="1200" b="0" i="0" u="none" strike="noStrike" kern="1200" baseline="0" dirty="0">
                <a:solidFill>
                  <a:schemeClr val="tx1"/>
                </a:solidFill>
                <a:effectLst/>
                <a:latin typeface="+mn-lt"/>
                <a:ea typeface="+mn-ea"/>
                <a:cs typeface="+mn-cs"/>
              </a:rPr>
              <a:t>  Si vous faites la réunion sur votre terrasse, vos voisins pourront peut-être entendre chaque mot prononcé, et ce n'est pas ce qui est souhaité.  Il en va de même pour le train ou tout autre lieu public.</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sz="1200" b="0" i="0" u="none" baseline="0" dirty="0"/>
              <a:t>Attention à l'</a:t>
            </a:r>
            <a:r>
              <a:rPr lang="en" sz="1200" b="1" i="0" u="none" baseline="0" dirty="0"/>
              <a:t>environnement “visuel” et “audio”</a:t>
            </a:r>
            <a:r>
              <a:rPr lang="en" sz="1200" b="0" i="0" u="none" baseline="0" dirty="0"/>
              <a:t> à votre domicile°: pas d'informations sensibles. Pensez à remplacer ou flouter (</a:t>
            </a:r>
            <a:r>
              <a:rPr lang="nl-BE" sz="1200" b="0" i="0" u="none" baseline="0" dirty="0"/>
              <a:t>“</a:t>
            </a:r>
            <a:r>
              <a:rPr lang="en" sz="1200" b="0" i="0" u="none" baseline="0" dirty="0"/>
              <a:t>blurring”) l'arrière-plan.</a:t>
            </a:r>
          </a:p>
          <a:p>
            <a:pPr marL="628650" lvl="1"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Partagez le lien vers la réunion uniquement avec les personnes invitées</a:t>
            </a:r>
            <a:r>
              <a:rPr lang="en" sz="1200" b="0" i="0" u="none" strike="noStrike" kern="1200" baseline="0" dirty="0">
                <a:solidFill>
                  <a:schemeClr val="tx1"/>
                </a:solidFill>
                <a:effectLst/>
                <a:latin typeface="+mn-lt"/>
                <a:ea typeface="+mn-ea"/>
                <a:cs typeface="+mn-cs"/>
              </a:rPr>
              <a:t> et pas en public (p. ex. sur Facebook). Vous évitez ainsi la présence de participants indésirables. En tant que “host”, veillez à pouvoir mettre sur “mute” (désactiver le micro) toutes les personnes présentes (de préférence au début) et déterminer qui partage des écrans.</a:t>
            </a:r>
          </a:p>
          <a:p>
            <a:pPr marL="628650" lvl="1"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Protégez chaque réunion à l'aide d'un mot de passe.</a:t>
            </a:r>
            <a:r>
              <a:rPr lang="en" sz="1200" b="0" i="0" u="none" strike="noStrike" kern="1200" baseline="0" dirty="0">
                <a:solidFill>
                  <a:schemeClr val="tx1"/>
                </a:solidFill>
                <a:effectLst/>
                <a:latin typeface="+mn-lt"/>
                <a:ea typeface="+mn-ea"/>
                <a:cs typeface="+mn-cs"/>
              </a:rPr>
              <a:t> Utilisez la “salle d'attente</a:t>
            </a:r>
            <a:r>
              <a:rPr lang="nl-BE" sz="1200" b="0" i="0" u="none" strike="noStrike" kern="1200" baseline="0" dirty="0">
                <a:solidFill>
                  <a:schemeClr val="tx1"/>
                </a:solidFill>
                <a:effectLst/>
                <a:latin typeface="+mn-lt"/>
                <a:ea typeface="+mn-ea"/>
                <a:cs typeface="+mn-cs"/>
              </a:rPr>
              <a:t>”</a:t>
            </a:r>
            <a:r>
              <a:rPr lang="en" sz="1200" b="0" i="0" u="none" strike="noStrike" kern="1200" baseline="0" dirty="0">
                <a:solidFill>
                  <a:schemeClr val="tx1"/>
                </a:solidFill>
                <a:effectLst/>
                <a:latin typeface="+mn-lt"/>
                <a:ea typeface="+mn-ea"/>
                <a:cs typeface="+mn-cs"/>
              </a:rPr>
              <a:t> pour vérifier l'accès de vos invités.  En tant qu'hôte/hôtesse, soyez le ou la première, n'autorisez pas d'autres participants avant vous. </a:t>
            </a:r>
          </a:p>
          <a:p>
            <a:pPr marL="628650" lvl="1" indent="-171450" algn="l" rtl="0">
              <a:buFont typeface="Arial" panose="020B0604020202020204" pitchFamily="34" charset="0"/>
              <a:buChar char="•"/>
            </a:pPr>
            <a:r>
              <a:rPr lang="en" b="0" i="0" u="none" baseline="0" dirty="0"/>
              <a:t>“Verrouillez” l'événement lorsque tous les invités sont présents afin d'éviter les voyeurs indésirables.</a:t>
            </a:r>
          </a:p>
          <a:p>
            <a:pPr marL="628650" lvl="1" indent="-171450" algn="l" rtl="0">
              <a:buFont typeface="Arial" panose="020B0604020202020204" pitchFamily="34" charset="0"/>
              <a:buChar char="•"/>
            </a:pPr>
            <a:r>
              <a:rPr lang="en" b="0" i="0" u="none" baseline="0" dirty="0"/>
              <a:t>Utilisez votre </a:t>
            </a:r>
            <a:r>
              <a:rPr lang="en" b="1" i="0" u="none" baseline="0" dirty="0"/>
              <a:t>casque</a:t>
            </a:r>
            <a:r>
              <a:rPr lang="en" b="0" i="0" u="none" baseline="0" dirty="0"/>
              <a:t> et désactivez les éventuelles caméras de sécurité de votre habitation.</a:t>
            </a:r>
          </a:p>
          <a:p>
            <a:pPr marL="628650" lvl="1"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Utilisez un cache pour webcam.</a:t>
            </a:r>
            <a:r>
              <a:rPr lang="en" sz="1200" b="0" i="0" u="none" strike="noStrike" kern="1200" baseline="0" dirty="0">
                <a:solidFill>
                  <a:schemeClr val="tx1"/>
                </a:solidFill>
                <a:effectLst/>
                <a:latin typeface="+mn-lt"/>
                <a:ea typeface="+mn-ea"/>
                <a:cs typeface="+mn-cs"/>
              </a:rPr>
              <a:t> Veillez à ce que votre webcam soit toujours couverte si vous ne l'utilisez pas. </a:t>
            </a:r>
          </a:p>
          <a:p>
            <a:pPr marL="628650" lvl="1"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Protégez vos données </a:t>
            </a:r>
            <a:r>
              <a:rPr lang="en" sz="1200" b="0" i="0" u="none" strike="noStrike" kern="1200" baseline="0" dirty="0">
                <a:solidFill>
                  <a:schemeClr val="tx1"/>
                </a:solidFill>
                <a:effectLst/>
                <a:latin typeface="+mn-lt"/>
                <a:ea typeface="+mn-ea"/>
                <a:cs typeface="+mn-cs"/>
              </a:rPr>
              <a:t>de manière optimale.</a:t>
            </a:r>
          </a:p>
          <a:p>
            <a:pPr lvl="2" algn="l" rtl="0"/>
            <a:r>
              <a:rPr lang="en" sz="1200" b="0" i="0" u="none" strike="noStrike" kern="1200" baseline="0" dirty="0">
                <a:solidFill>
                  <a:schemeClr val="tx1"/>
                </a:solidFill>
                <a:effectLst/>
                <a:latin typeface="+mn-lt"/>
                <a:ea typeface="+mn-ea"/>
                <a:cs typeface="+mn-cs"/>
              </a:rPr>
              <a:t>-  Pour partager des informations très sensibles, vous avez peut-être besoin d'une protection renforcée.  Consultez à cet effet les </a:t>
            </a:r>
            <a:r>
              <a:rPr lang="en" sz="1200" b="1" i="0" u="none" strike="noStrike" kern="1200" baseline="0" dirty="0">
                <a:solidFill>
                  <a:schemeClr val="tx1"/>
                </a:solidFill>
                <a:effectLst/>
                <a:latin typeface="+mn-lt"/>
                <a:ea typeface="+mn-ea"/>
                <a:cs typeface="+mn-cs"/>
              </a:rPr>
              <a:t>spécifications et </a:t>
            </a:r>
            <a:br>
              <a:rPr lang="en" sz="1200" b="1" i="0" u="none" strike="noStrike" kern="1200" baseline="0" dirty="0">
                <a:solidFill>
                  <a:schemeClr val="tx1"/>
                </a:solidFill>
                <a:effectLst/>
                <a:latin typeface="+mn-lt"/>
                <a:ea typeface="+mn-ea"/>
                <a:cs typeface="+mn-cs"/>
              </a:rPr>
            </a:br>
            <a:r>
              <a:rPr lang="en" sz="1200" b="1" i="0" u="none" strike="noStrike" kern="1200" baseline="0" dirty="0">
                <a:solidFill>
                  <a:schemeClr val="tx1"/>
                </a:solidFill>
                <a:effectLst/>
                <a:latin typeface="+mn-lt"/>
                <a:ea typeface="+mn-ea"/>
                <a:cs typeface="+mn-cs"/>
              </a:rPr>
              <a:t>   paramètres.</a:t>
            </a:r>
            <a:r>
              <a:rPr lang="en" sz="1200" b="0" i="0" u="none" strike="noStrike" kern="1200" baseline="0" dirty="0">
                <a:solidFill>
                  <a:schemeClr val="tx1"/>
                </a:solidFill>
                <a:effectLst/>
                <a:latin typeface="+mn-lt"/>
                <a:ea typeface="+mn-ea"/>
                <a:cs typeface="+mn-cs"/>
              </a:rPr>
              <a:t>  </a:t>
            </a:r>
          </a:p>
          <a:p>
            <a:pPr marL="914400" lvl="2" indent="0" algn="l" rtl="0">
              <a:buFontTx/>
              <a:buNone/>
            </a:pPr>
            <a:r>
              <a:rPr lang="en" sz="1200" b="0" i="0" u="none" strike="noStrike" kern="1200" baseline="0" dirty="0">
                <a:solidFill>
                  <a:schemeClr val="tx1"/>
                </a:solidFill>
                <a:effectLst/>
                <a:latin typeface="+mn-lt"/>
                <a:ea typeface="+mn-ea"/>
                <a:cs typeface="+mn-cs"/>
              </a:rPr>
              <a:t>- Demandez à votre employeur d'installer des </a:t>
            </a:r>
            <a:r>
              <a:rPr lang="en" sz="1200" b="1" i="0" u="none" strike="noStrike" kern="1200" baseline="0" dirty="0">
                <a:solidFill>
                  <a:schemeClr val="tx1"/>
                </a:solidFill>
                <a:effectLst/>
                <a:latin typeface="+mn-lt"/>
                <a:ea typeface="+mn-ea"/>
                <a:cs typeface="+mn-cs"/>
              </a:rPr>
              <a:t>canaux de communication sécurisés </a:t>
            </a:r>
            <a:r>
              <a:rPr lang="en" sz="1200" b="0" i="0" u="none" strike="noStrike" kern="1200" baseline="0" dirty="0">
                <a:solidFill>
                  <a:schemeClr val="tx1"/>
                </a:solidFill>
                <a:effectLst/>
                <a:latin typeface="+mn-lt"/>
                <a:ea typeface="+mn-ea"/>
                <a:cs typeface="+mn-cs"/>
              </a:rPr>
              <a:t>si vous partagez beaucoup d'informations confidentielles avec </a:t>
            </a:r>
            <a:br>
              <a:rPr lang="en" sz="1200" b="0" i="0" u="none" strike="noStrike" kern="1200" baseline="0" dirty="0">
                <a:solidFill>
                  <a:schemeClr val="tx1"/>
                </a:solidFill>
                <a:effectLst/>
                <a:latin typeface="+mn-lt"/>
                <a:ea typeface="+mn-ea"/>
                <a:cs typeface="+mn-cs"/>
              </a:rPr>
            </a:br>
            <a:r>
              <a:rPr lang="en" sz="1200" b="0" i="0" u="none" strike="noStrike" kern="1200" baseline="0" dirty="0">
                <a:solidFill>
                  <a:schemeClr val="tx1"/>
                </a:solidFill>
                <a:effectLst/>
                <a:latin typeface="+mn-lt"/>
                <a:ea typeface="+mn-ea"/>
                <a:cs typeface="+mn-cs"/>
              </a:rPr>
              <a:t>  vos collègues.</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Si </a:t>
            </a:r>
            <a:r>
              <a:rPr lang="en" sz="1200" b="1" i="0" u="none" strike="noStrike" kern="1200" baseline="0" dirty="0">
                <a:solidFill>
                  <a:schemeClr val="tx1"/>
                </a:solidFill>
                <a:effectLst/>
                <a:latin typeface="+mn-lt"/>
                <a:ea typeface="+mn-ea"/>
                <a:cs typeface="+mn-cs"/>
              </a:rPr>
              <a:t>vous partagez des fichiers, écrans ou lorsque vous enregistrez la réunion:</a:t>
            </a:r>
            <a:r>
              <a:rPr lang="en" sz="1200" b="0" i="0" u="none" strike="noStrike" kern="1200" baseline="0" dirty="0">
                <a:solidFill>
                  <a:schemeClr val="tx1"/>
                </a:solidFill>
                <a:effectLst/>
                <a:latin typeface="+mn-lt"/>
                <a:ea typeface="+mn-ea"/>
                <a:cs typeface="+mn-cs"/>
              </a:rPr>
              <a:t> veillez aussi à ce que tout soit particulièrement contrôlé. Sachez qui regarde/écoute.  Faites preuve de vigilance si vous partagez tout votre écran ou une application individuelle.</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Pensez bien à la sensibilité des informations avant de les partager via votre écran.  </a:t>
            </a:r>
            <a:r>
              <a:rPr lang="en" sz="1200" b="1" i="0" u="none" strike="noStrike" kern="1200" baseline="0" dirty="0">
                <a:solidFill>
                  <a:schemeClr val="tx1"/>
                </a:solidFill>
                <a:effectLst/>
                <a:latin typeface="+mn-lt"/>
                <a:ea typeface="+mn-ea"/>
                <a:cs typeface="+mn-cs"/>
              </a:rPr>
              <a:t>Ne discutez pas d'informations que vous ne communiqueriez pas non plus par téléphone.</a:t>
            </a:r>
            <a:endParaRPr lang="en" sz="1200" b="0" i="0" u="none" strike="noStrike" kern="1200" dirty="0">
              <a:solidFill>
                <a:schemeClr val="tx1"/>
              </a:solidFill>
              <a:effectLst/>
              <a:latin typeface="+mn-lt"/>
              <a:ea typeface="+mn-ea"/>
              <a:cs typeface="+mn-cs"/>
            </a:endParaRPr>
          </a:p>
          <a:p>
            <a:pPr marL="628650" lvl="1" indent="-171450" algn="l" rtl="0">
              <a:buFont typeface="Arial" panose="020B0604020202020204" pitchFamily="34" charset="0"/>
              <a:buChar char="•"/>
            </a:pPr>
            <a:endParaRPr lang="en" sz="1200" b="1"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endParaRPr lang="en" b="0" dirty="0"/>
          </a:p>
          <a:p>
            <a:pPr marL="171450" indent="-171450" algn="l" rtl="0">
              <a:buFont typeface="Arial" panose="020B0604020202020204" pitchFamily="34" charset="0"/>
              <a:buChar char="•"/>
            </a:pPr>
            <a:endParaRPr lang="en" b="0" dirty="0"/>
          </a:p>
          <a:p>
            <a:endParaRPr lang="nl-NL" b="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11</a:t>
            </a:fld>
            <a:endParaRPr lang="en-GB"/>
          </a:p>
        </p:txBody>
      </p:sp>
    </p:spTree>
    <p:extLst>
      <p:ext uri="{BB962C8B-B14F-4D97-AF65-F5344CB8AC3E}">
        <p14:creationId xmlns:p14="http://schemas.microsoft.com/office/powerpoint/2010/main" val="2890727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pPr algn="l" rtl="0"/>
            <a:r>
              <a:rPr lang="en" b="0" i="1" u="none" baseline="0" dirty="0"/>
              <a:t>(Sources: www.safeonweb.be &amp; </a:t>
            </a:r>
            <a:r>
              <a:rPr lang="en" sz="1200" b="0" i="1" u="none" kern="1200" baseline="0" dirty="0">
                <a:solidFill>
                  <a:schemeClr val="tx1"/>
                </a:solidFill>
                <a:effectLst/>
                <a:latin typeface="+mn-lt"/>
                <a:ea typeface="+mn-ea"/>
                <a:cs typeface="+mn-cs"/>
              </a:rPr>
              <a:t>US Department of Homeland Security</a:t>
            </a:r>
            <a:r>
              <a:rPr lang="en" b="0" i="1" u="none" baseline="0" dirty="0"/>
              <a:t>)</a:t>
            </a:r>
          </a:p>
          <a:p>
            <a:endParaRPr lang="en" noProof="0" dirty="0"/>
          </a:p>
          <a:p>
            <a:pPr algn="l" rtl="0"/>
            <a:r>
              <a:rPr lang="en" b="1" i="0" u="none" baseline="0" dirty="0"/>
              <a:t>Organiser des vidéoconférences en ligne en toute sécurité</a:t>
            </a:r>
          </a:p>
          <a:p>
            <a:endParaRPr lang="en" noProof="0" dirty="0"/>
          </a:p>
          <a:p>
            <a:pPr marL="628650" lvl="1"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Protégez vos données </a:t>
            </a:r>
            <a:r>
              <a:rPr lang="en" sz="1200" b="0" i="0" u="none" strike="noStrike" kern="1200" baseline="0" dirty="0">
                <a:solidFill>
                  <a:schemeClr val="tx1"/>
                </a:solidFill>
                <a:effectLst/>
                <a:latin typeface="+mn-lt"/>
                <a:ea typeface="+mn-ea"/>
                <a:cs typeface="+mn-cs"/>
              </a:rPr>
              <a:t>de manière optimale.</a:t>
            </a:r>
          </a:p>
          <a:p>
            <a:pPr lvl="2" algn="l" rtl="0"/>
            <a:r>
              <a:rPr lang="en" sz="1200" b="0" i="0" u="none" strike="noStrike" kern="1200" baseline="0" dirty="0">
                <a:solidFill>
                  <a:schemeClr val="tx1"/>
                </a:solidFill>
                <a:effectLst/>
                <a:latin typeface="+mn-lt"/>
                <a:ea typeface="+mn-ea"/>
                <a:cs typeface="+mn-cs"/>
              </a:rPr>
              <a:t>- Pour partager des informations très sensibles, vous avez peut-être besoin d'une protection renforcée.  Consultez à cet effet les </a:t>
            </a:r>
            <a:r>
              <a:rPr lang="en" sz="1200" b="1" i="0" u="none" strike="noStrike" kern="1200" baseline="0" dirty="0">
                <a:solidFill>
                  <a:schemeClr val="tx1"/>
                </a:solidFill>
                <a:effectLst/>
                <a:latin typeface="+mn-lt"/>
                <a:ea typeface="+mn-ea"/>
                <a:cs typeface="+mn-cs"/>
              </a:rPr>
              <a:t>spécifications et</a:t>
            </a:r>
            <a:br>
              <a:rPr lang="en" sz="1200" b="1" i="0" u="none" strike="noStrike" kern="1200" baseline="0" dirty="0">
                <a:solidFill>
                  <a:schemeClr val="tx1"/>
                </a:solidFill>
                <a:effectLst/>
                <a:latin typeface="+mn-lt"/>
                <a:ea typeface="+mn-ea"/>
                <a:cs typeface="+mn-cs"/>
              </a:rPr>
            </a:br>
            <a:r>
              <a:rPr lang="en" sz="1200" b="1" i="0" u="none" strike="noStrike" kern="1200" baseline="0" dirty="0">
                <a:solidFill>
                  <a:schemeClr val="tx1"/>
                </a:solidFill>
                <a:effectLst/>
                <a:latin typeface="+mn-lt"/>
                <a:ea typeface="+mn-ea"/>
                <a:cs typeface="+mn-cs"/>
              </a:rPr>
              <a:t>   paramètres.</a:t>
            </a:r>
            <a:r>
              <a:rPr lang="en" sz="1200" b="0" i="0" u="none" strike="noStrike" kern="1200" baseline="0" dirty="0">
                <a:solidFill>
                  <a:schemeClr val="tx1"/>
                </a:solidFill>
                <a:effectLst/>
                <a:latin typeface="+mn-lt"/>
                <a:ea typeface="+mn-ea"/>
                <a:cs typeface="+mn-cs"/>
              </a:rPr>
              <a:t>  </a:t>
            </a:r>
          </a:p>
          <a:p>
            <a:pPr marL="914400" lvl="2" indent="0" algn="l" rtl="0">
              <a:buFontTx/>
              <a:buNone/>
            </a:pPr>
            <a:r>
              <a:rPr lang="en" sz="1200" b="0" i="0" u="none" strike="noStrike" kern="1200" baseline="0" dirty="0">
                <a:solidFill>
                  <a:schemeClr val="tx1"/>
                </a:solidFill>
                <a:effectLst/>
                <a:latin typeface="+mn-lt"/>
                <a:ea typeface="+mn-ea"/>
                <a:cs typeface="+mn-cs"/>
              </a:rPr>
              <a:t>- Demandez à votre employeur d'installer des </a:t>
            </a:r>
            <a:r>
              <a:rPr lang="en" sz="1200" b="1" i="0" u="none" strike="noStrike" kern="1200" baseline="0" dirty="0">
                <a:solidFill>
                  <a:schemeClr val="tx1"/>
                </a:solidFill>
                <a:effectLst/>
                <a:latin typeface="+mn-lt"/>
                <a:ea typeface="+mn-ea"/>
                <a:cs typeface="+mn-cs"/>
              </a:rPr>
              <a:t>canaux de communication sécurisés </a:t>
            </a:r>
            <a:r>
              <a:rPr lang="en" sz="1200" b="0" i="0" u="none" strike="noStrike" kern="1200" baseline="0" dirty="0">
                <a:solidFill>
                  <a:schemeClr val="tx1"/>
                </a:solidFill>
                <a:effectLst/>
                <a:latin typeface="+mn-lt"/>
                <a:ea typeface="+mn-ea"/>
                <a:cs typeface="+mn-cs"/>
              </a:rPr>
              <a:t>si vous partagez beaucoup d'informations confidentielles avec</a:t>
            </a:r>
            <a:br>
              <a:rPr lang="en" sz="1200" b="0" i="0" u="none" strike="noStrike" kern="1200" baseline="0" dirty="0">
                <a:solidFill>
                  <a:schemeClr val="tx1"/>
                </a:solidFill>
                <a:effectLst/>
                <a:latin typeface="+mn-lt"/>
                <a:ea typeface="+mn-ea"/>
                <a:cs typeface="+mn-cs"/>
              </a:rPr>
            </a:br>
            <a:r>
              <a:rPr lang="en" sz="1200" b="0" i="0" u="none" strike="noStrike" kern="1200" baseline="0" dirty="0">
                <a:solidFill>
                  <a:schemeClr val="tx1"/>
                </a:solidFill>
                <a:effectLst/>
                <a:latin typeface="+mn-lt"/>
                <a:ea typeface="+mn-ea"/>
                <a:cs typeface="+mn-cs"/>
              </a:rPr>
              <a:t>  vos collègues.</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Si </a:t>
            </a:r>
            <a:r>
              <a:rPr lang="en" sz="1200" b="1" i="0" u="none" strike="noStrike" kern="1200" baseline="0" dirty="0">
                <a:solidFill>
                  <a:schemeClr val="tx1"/>
                </a:solidFill>
                <a:effectLst/>
                <a:latin typeface="+mn-lt"/>
                <a:ea typeface="+mn-ea"/>
                <a:cs typeface="+mn-cs"/>
              </a:rPr>
              <a:t>vous partagez des fichiers, écrans ou lorsque vous enregistrez la réunion:</a:t>
            </a:r>
            <a:r>
              <a:rPr lang="en" sz="1200" b="0" i="0" u="none" strike="noStrike" kern="1200" baseline="0" dirty="0">
                <a:solidFill>
                  <a:schemeClr val="tx1"/>
                </a:solidFill>
                <a:effectLst/>
                <a:latin typeface="+mn-lt"/>
                <a:ea typeface="+mn-ea"/>
                <a:cs typeface="+mn-cs"/>
              </a:rPr>
              <a:t> veillez aussi à ce que tout soit particulièrement contrôlé. Sachez qui regarde/écoute.  Faites attention si vous partagez tout votre écran ou une application individuelle.</a:t>
            </a:r>
          </a:p>
          <a:p>
            <a:pPr marL="628650" lvl="1"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Pensez bien à la sensibilité des informations avant de les partager via votre écran.  </a:t>
            </a:r>
            <a:r>
              <a:rPr lang="en" sz="1200" b="1" i="0" u="none" strike="noStrike" kern="1200" baseline="0" dirty="0">
                <a:solidFill>
                  <a:schemeClr val="tx1"/>
                </a:solidFill>
                <a:effectLst/>
                <a:latin typeface="+mn-lt"/>
                <a:ea typeface="+mn-ea"/>
                <a:cs typeface="+mn-cs"/>
              </a:rPr>
              <a:t>Ne discutez pas d'informations que vous ne communiqueriez pas non plus par téléphone.</a:t>
            </a:r>
            <a:endParaRPr lang="en" sz="1200" b="0" i="0" u="none" strike="noStrike" kern="1200" dirty="0">
              <a:solidFill>
                <a:schemeClr val="tx1"/>
              </a:solidFill>
              <a:effectLst/>
              <a:latin typeface="+mn-lt"/>
              <a:ea typeface="+mn-ea"/>
              <a:cs typeface="+mn-cs"/>
            </a:endParaRPr>
          </a:p>
          <a:p>
            <a:pPr marL="628650" lvl="1" indent="-171450" algn="l" rtl="0">
              <a:buFont typeface="Arial" panose="020B0604020202020204" pitchFamily="34" charset="0"/>
              <a:buChar char="•"/>
            </a:pPr>
            <a:endParaRPr lang="en" sz="1200" b="1"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endParaRPr lang="en" b="0" dirty="0"/>
          </a:p>
          <a:p>
            <a:pPr marL="171450" indent="-171450" algn="l" rtl="0">
              <a:buFont typeface="Arial" panose="020B0604020202020204" pitchFamily="34" charset="0"/>
              <a:buChar char="•"/>
            </a:pPr>
            <a:endParaRPr lang="en" b="0" dirty="0"/>
          </a:p>
          <a:p>
            <a:endParaRPr lang="nl-NL" b="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12</a:t>
            </a:fld>
            <a:endParaRPr lang="en-GB"/>
          </a:p>
        </p:txBody>
      </p:sp>
    </p:spTree>
    <p:extLst>
      <p:ext uri="{BB962C8B-B14F-4D97-AF65-F5344CB8AC3E}">
        <p14:creationId xmlns:p14="http://schemas.microsoft.com/office/powerpoint/2010/main" val="2129198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pPr marL="0" indent="0" algn="l" rtl="0">
              <a:spcAft>
                <a:spcPts val="600"/>
              </a:spcAft>
              <a:buNone/>
            </a:pPr>
            <a:r>
              <a:rPr lang="en" b="1" i="0" u="none" baseline="0" dirty="0">
                <a:solidFill>
                  <a:srgbClr val="404040"/>
                </a:solidFill>
                <a:latin typeface="Avenir Heavy"/>
                <a:cs typeface="Avenir Heavy"/>
              </a:rPr>
              <a:t>Restez vigilant(e) et signalez immédiatement toute irrégularité à votre employeur:</a:t>
            </a:r>
          </a:p>
          <a:p>
            <a:endParaRPr lang="en" b="0" dirty="0"/>
          </a:p>
          <a:p>
            <a:pPr marL="171450" indent="-171450" algn="l" rtl="0">
              <a:buFont typeface="Arial" panose="020B0604020202020204" pitchFamily="34" charset="0"/>
              <a:buChar char="•"/>
            </a:pPr>
            <a:r>
              <a:rPr lang="en" b="0" i="0" u="none" baseline="0" dirty="0"/>
              <a:t>Smartphone, ordinateur portable, tablette perdu/volé?</a:t>
            </a:r>
          </a:p>
          <a:p>
            <a:pPr marL="171450" indent="-171450" algn="l" rtl="0">
              <a:buFont typeface="Arial" panose="020B0604020202020204" pitchFamily="34" charset="0"/>
              <a:buChar char="•"/>
            </a:pPr>
            <a:r>
              <a:rPr lang="en" b="0" i="0" u="none" baseline="0" dirty="0"/>
              <a:t>Message suspect?</a:t>
            </a:r>
          </a:p>
          <a:p>
            <a:pPr marL="171450" indent="-171450" algn="l" rtl="0">
              <a:buFont typeface="Arial" panose="020B0604020202020204" pitchFamily="34" charset="0"/>
              <a:buChar char="•"/>
            </a:pPr>
            <a:r>
              <a:rPr lang="en" b="0" i="0" u="none" baseline="0" dirty="0"/>
              <a:t>Vous avez cliqué sur un lien ou une pièce jointe d'un message suspect? </a:t>
            </a: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b="0" i="0" u="none" baseline="0" dirty="0"/>
              <a:t>Informations importantes perdues/volées?</a:t>
            </a:r>
          </a:p>
          <a:p>
            <a:pPr marL="171450" indent="-171450" algn="l" rtl="0">
              <a:buFont typeface="Arial" panose="020B0604020202020204" pitchFamily="34" charset="0"/>
              <a:buChar char="•"/>
            </a:pPr>
            <a:r>
              <a:rPr lang="en" b="0" i="0" u="none" baseline="0" dirty="0"/>
              <a:t>Mot de passe piraté?</a:t>
            </a:r>
          </a:p>
          <a:p>
            <a:pPr marL="171450" indent="-171450" algn="l" rtl="0">
              <a:buFont typeface="Arial" panose="020B0604020202020204" pitchFamily="34" charset="0"/>
              <a:buChar char="•"/>
            </a:pPr>
            <a:endParaRPr lang="en" b="0" i="0" u="none" baseline="0" dirty="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 b="0" i="0" u="none" baseline="0" dirty="0"/>
              <a:t>Signalez les messages suspects à </a:t>
            </a:r>
            <a:r>
              <a:rPr lang="nl-BE" b="0" i="0" u="none" baseline="0" dirty="0"/>
              <a:t>suspect</a:t>
            </a:r>
            <a:r>
              <a:rPr lang="en" b="0" i="0" u="none" baseline="0" dirty="0"/>
              <a:t>@safeonweb.be.  Le CCB fera bloquer les liens vers des sites frauduleux afin que vous et d'autres utilisateurs ne puissiez plus tomber dans le piège... Si le message suspect semble provenir de votre banque, transférez-le à la mailbox phishing de votre banque.</a:t>
            </a:r>
          </a:p>
          <a:p>
            <a:pPr marL="0" indent="0" algn="l" rtl="0">
              <a:buFont typeface="Arial" panose="020B0604020202020204" pitchFamily="34" charset="0"/>
              <a:buNone/>
            </a:pPr>
            <a:endParaRPr lang="en" b="0" i="0" u="none" baseline="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13</a:t>
            </a:fld>
            <a:endParaRPr lang="en-GB"/>
          </a:p>
        </p:txBody>
      </p:sp>
    </p:spTree>
    <p:extLst>
      <p:ext uri="{BB962C8B-B14F-4D97-AF65-F5344CB8AC3E}">
        <p14:creationId xmlns:p14="http://schemas.microsoft.com/office/powerpoint/2010/main" val="1954938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nl-BE" baseline="0"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14</a:t>
            </a:fld>
            <a:endParaRPr lang="en-GB"/>
          </a:p>
        </p:txBody>
      </p:sp>
    </p:spTree>
    <p:extLst>
      <p:ext uri="{BB962C8B-B14F-4D97-AF65-F5344CB8AC3E}">
        <p14:creationId xmlns:p14="http://schemas.microsoft.com/office/powerpoint/2010/main" val="1874659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0" algn="l" rtl="0"/>
            <a:r>
              <a:rPr lang="en" sz="1200" b="0" i="0" u="none" kern="1200" baseline="0" dirty="0">
                <a:solidFill>
                  <a:schemeClr val="tx1"/>
                </a:solidFill>
                <a:effectLst/>
                <a:latin typeface="+mn-lt"/>
                <a:ea typeface="+mn-ea"/>
                <a:cs typeface="+mn-cs"/>
              </a:rPr>
              <a:t>Quel est votre avis ?</a:t>
            </a:r>
            <a:endParaRPr lang="en" sz="1200" kern="1200" noProof="0" dirty="0">
              <a:solidFill>
                <a:schemeClr val="tx1"/>
              </a:solidFill>
              <a:effectLst/>
              <a:latin typeface="+mn-lt"/>
              <a:ea typeface="+mn-ea"/>
              <a:cs typeface="+mn-cs"/>
            </a:endParaRPr>
          </a:p>
          <a:p>
            <a:pPr lvl="0" algn="l" rtl="0"/>
            <a:r>
              <a:rPr lang="en" sz="1200" b="0" i="0" u="none" kern="1200" baseline="0" dirty="0">
                <a:solidFill>
                  <a:schemeClr val="tx1"/>
                </a:solidFill>
                <a:effectLst/>
                <a:latin typeface="+mn-lt"/>
                <a:ea typeface="+mn-ea"/>
                <a:cs typeface="+mn-cs"/>
              </a:rPr>
              <a:t>Avez-vous des remarques?</a:t>
            </a:r>
          </a:p>
          <a:p>
            <a:pPr lvl="0" algn="l" rtl="0"/>
            <a:r>
              <a:rPr lang="en" sz="1200" b="0" i="0" u="none" kern="1200" baseline="0" dirty="0">
                <a:solidFill>
                  <a:schemeClr val="tx1"/>
                </a:solidFill>
                <a:effectLst/>
                <a:latin typeface="+mn-lt"/>
                <a:ea typeface="+mn-ea"/>
                <a:cs typeface="+mn-cs"/>
              </a:rPr>
              <a:t>Qu'avez-vous retenu?</a:t>
            </a:r>
          </a:p>
          <a:p>
            <a:pPr lvl="0" algn="l" rtl="0"/>
            <a:r>
              <a:rPr lang="en" sz="1200" b="0" i="0" u="none" kern="1200" baseline="0" dirty="0">
                <a:solidFill>
                  <a:schemeClr val="tx1"/>
                </a:solidFill>
                <a:effectLst/>
                <a:latin typeface="+mn-lt"/>
                <a:ea typeface="+mn-ea"/>
                <a:cs typeface="+mn-cs"/>
              </a:rPr>
              <a:t>Quelle sera votre première action après cette présentation?</a:t>
            </a:r>
          </a:p>
          <a:p>
            <a:endParaRPr lang="nl-BE" sz="1200" b="0"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15</a:t>
            </a:fld>
            <a:endParaRPr lang="en-GB"/>
          </a:p>
        </p:txBody>
      </p:sp>
    </p:spTree>
    <p:extLst>
      <p:ext uri="{BB962C8B-B14F-4D97-AF65-F5344CB8AC3E}">
        <p14:creationId xmlns:p14="http://schemas.microsoft.com/office/powerpoint/2010/main" val="350042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endParaRPr lang="nl-BE"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16</a:t>
            </a:fld>
            <a:endParaRPr lang="en-GB"/>
          </a:p>
        </p:txBody>
      </p:sp>
    </p:spTree>
    <p:extLst>
      <p:ext uri="{BB962C8B-B14F-4D97-AF65-F5344CB8AC3E}">
        <p14:creationId xmlns:p14="http://schemas.microsoft.com/office/powerpoint/2010/main" val="9193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numCol="2" spcCol="180000">
            <a:normAutofit fontScale="92500" lnSpcReduction="20000"/>
          </a:bodyPr>
          <a:lstStyle/>
          <a:p>
            <a:pPr algn="l" rtl="0"/>
            <a:r>
              <a:rPr lang="en" b="1" i="0" u="none" baseline="0" dirty="0"/>
              <a:t>Liens utiles:</a:t>
            </a:r>
          </a:p>
          <a:p>
            <a:endParaRPr lang="en" b="1" noProof="0" dirty="0"/>
          </a:p>
          <a:p>
            <a:pPr algn="l" rtl="0"/>
            <a:r>
              <a:rPr lang="en" b="1" i="0" u="none" baseline="0" dirty="0"/>
              <a:t>Centre pour la Cybersécurité Belgique (CCB):</a:t>
            </a:r>
          </a:p>
          <a:p>
            <a:endParaRPr lang="en" b="1" noProof="0" dirty="0"/>
          </a:p>
          <a:p>
            <a:pPr algn="l" rtl="0">
              <a:spcAft>
                <a:spcPts val="600"/>
              </a:spcAft>
              <a:buFontTx/>
              <a:buChar char="-"/>
            </a:pPr>
            <a:r>
              <a:rPr lang="en" b="0" i="0" u="none" baseline="0" dirty="0">
                <a:solidFill>
                  <a:srgbClr val="404040"/>
                </a:solidFill>
                <a:latin typeface="Avenir Heavy"/>
                <a:cs typeface="Avenir Heavy"/>
                <a:hlinkClick r:id="rId3"/>
              </a:rPr>
              <a:t>www.safeonweb.be</a:t>
            </a:r>
            <a:r>
              <a:rPr lang="en" b="0" i="0" u="none" baseline="0" dirty="0">
                <a:solidFill>
                  <a:srgbClr val="404040"/>
                </a:solidFill>
                <a:latin typeface="Avenir Heavy"/>
                <a:cs typeface="Avenir Heavy"/>
              </a:rPr>
              <a:t> : le site web du Centre pour la Cybersécurité Belgique (CCB) avec des conseils de sécurité et tests pratiques.</a:t>
            </a:r>
          </a:p>
          <a:p>
            <a:pPr algn="l" rtl="0">
              <a:spcAft>
                <a:spcPts val="600"/>
              </a:spcAft>
              <a:buFontTx/>
              <a:buChar char="-"/>
            </a:pPr>
            <a:r>
              <a:rPr lang="en" b="0" i="0" u="none" baseline="0" dirty="0">
                <a:latin typeface="Avenir Heavy"/>
                <a:cs typeface="Avenir Heavy"/>
                <a:hlinkClick r:id="rId4"/>
              </a:rPr>
              <a:t>suspect@safeonweb.be</a:t>
            </a:r>
            <a:r>
              <a:rPr lang="en" b="0" i="0" u="none" baseline="0" dirty="0">
                <a:latin typeface="Avenir Heavy"/>
                <a:cs typeface="Avenir Heavy"/>
              </a:rPr>
              <a:t> envoyez les messages suspects (e-mail/SMS/...) à cette adresse.  Le CCB fait retirer les liens suspects hors ligne.</a:t>
            </a:r>
          </a:p>
          <a:p>
            <a:pPr algn="l" rtl="0">
              <a:spcAft>
                <a:spcPts val="600"/>
              </a:spcAft>
              <a:buFontTx/>
              <a:buChar char="-"/>
            </a:pPr>
            <a:r>
              <a:rPr lang="en" b="0" i="0" u="sng" baseline="0" dirty="0">
                <a:hlinkClick r:id="rId5"/>
              </a:rPr>
              <a:t>Vérifiez votre santé digitale maintenant</a:t>
            </a:r>
            <a:r>
              <a:rPr lang="en" sz="1200" b="0" i="0" u="sng" kern="1200" baseline="0" dirty="0">
                <a:solidFill>
                  <a:schemeClr val="tx1"/>
                </a:solidFill>
                <a:effectLst/>
                <a:latin typeface="+mn-lt"/>
                <a:ea typeface="+mn-ea"/>
                <a:cs typeface="+mn-cs"/>
                <a:hlinkClick r:id="rId6"/>
              </a:rPr>
              <a:t>!</a:t>
            </a:r>
            <a:r>
              <a:rPr lang="en" sz="1200" b="0" i="0" u="none" kern="1200" baseline="0" dirty="0">
                <a:solidFill>
                  <a:schemeClr val="tx1"/>
                </a:solidFill>
                <a:effectLst/>
                <a:latin typeface="+mn-lt"/>
                <a:ea typeface="+mn-ea"/>
                <a:cs typeface="+mn-cs"/>
              </a:rPr>
              <a:t>: </a:t>
            </a:r>
            <a:r>
              <a:rPr lang="en" sz="1200" b="0" i="0" u="none" strike="noStrike" kern="1200" baseline="0" dirty="0">
                <a:solidFill>
                  <a:schemeClr val="tx1"/>
                </a:solidFill>
                <a:effectLst/>
                <a:latin typeface="+mn-lt"/>
                <a:ea typeface="+mn-ea"/>
                <a:cs typeface="+mn-cs"/>
              </a:rPr>
              <a:t>Faites le test et découvrez si votre santé digitale doit être stimulée. Vous recevez 15 questions sur les mises à jour, sauvegardes, phishing, antivirus et mots de passe.</a:t>
            </a:r>
          </a:p>
          <a:p>
            <a:pPr marL="0" indent="0" algn="l" rtl="0">
              <a:buFontTx/>
              <a:buNone/>
            </a:pPr>
            <a:r>
              <a:rPr lang="en" b="0" i="0" u="sng" baseline="0" dirty="0">
                <a:solidFill>
                  <a:srgbClr val="404040"/>
                </a:solidFill>
                <a:hlinkClick r:id="rId7"/>
              </a:rPr>
              <a:t>-</a:t>
            </a:r>
            <a:r>
              <a:rPr lang="en" b="0" u="sng" dirty="0">
                <a:hlinkClick r:id="rId8"/>
              </a:rPr>
              <a:t>Webinaires sur la cybersécurité</a:t>
            </a:r>
            <a:r>
              <a:rPr lang="en" b="0" u="sng" dirty="0"/>
              <a:t> </a:t>
            </a:r>
            <a:r>
              <a:rPr lang="en" b="0" i="0" u="none" baseline="0" dirty="0"/>
              <a:t>: </a:t>
            </a:r>
            <a:r>
              <a:rPr lang="en" sz="1200" b="0" i="0" u="none" strike="noStrike" kern="1200" baseline="0" dirty="0">
                <a:solidFill>
                  <a:schemeClr val="tx1"/>
                </a:solidFill>
                <a:effectLst/>
                <a:latin typeface="+mn-lt"/>
                <a:ea typeface="+mn-ea"/>
                <a:cs typeface="+mn-cs"/>
              </a:rPr>
              <a:t>Ces webinaires peuvent faire prendre conscience aux organisations des principales cybermenaces et leur donner des conseils pratiques pour se protéger et sécuriser les données clients. Ces webinaires ont pour but d'informer le management, ainsi que tous les travailleurs d'une organisation. </a:t>
            </a:r>
          </a:p>
          <a:p>
            <a:pPr marL="0" indent="0" algn="l" rtl="0">
              <a:buFontTx/>
              <a:buNone/>
            </a:pPr>
            <a:endParaRPr lang="en" sz="1200" b="0" i="0" u="none" strike="noStrike" kern="1200" baseline="0" dirty="0">
              <a:solidFill>
                <a:schemeClr val="tx1"/>
              </a:solidFill>
              <a:effectLst/>
              <a:latin typeface="+mn-lt"/>
              <a:ea typeface="+mn-ea"/>
              <a:cs typeface="+mn-cs"/>
            </a:endParaRPr>
          </a:p>
          <a:p>
            <a:pPr marL="0" indent="0" algn="l" rtl="0">
              <a:buFontTx/>
              <a:buNone/>
            </a:pPr>
            <a:r>
              <a:rPr lang="en" sz="1200" b="0" i="0" u="none" strike="noStrike" kern="1200" baseline="0" dirty="0">
                <a:solidFill>
                  <a:schemeClr val="tx1"/>
                </a:solidFill>
                <a:effectLst/>
                <a:latin typeface="+mn-lt"/>
                <a:ea typeface="+mn-ea"/>
                <a:cs typeface="+mn-cs"/>
              </a:rPr>
              <a:t>Europol: </a:t>
            </a:r>
            <a:r>
              <a:rPr lang="en" sz="1200" b="0" i="0" u="sng" kern="1200" baseline="0" dirty="0">
                <a:solidFill>
                  <a:schemeClr val="tx1"/>
                </a:solidFill>
                <a:effectLst/>
                <a:latin typeface="+mn-lt"/>
                <a:ea typeface="+mn-ea"/>
                <a:cs typeface="+mn-cs"/>
                <a:hlinkClick r:id="rId9"/>
              </a:rPr>
              <a:t>https://www.europol.europa.eu/staying-safe-during-covid-19-what-you-need-to-know</a:t>
            </a:r>
            <a:r>
              <a:rPr lang="en" sz="1200" b="0" i="0" u="sng" kern="1200" baseline="0" dirty="0">
                <a:solidFill>
                  <a:schemeClr val="tx1"/>
                </a:solidFill>
                <a:effectLst/>
                <a:latin typeface="+mn-lt"/>
                <a:ea typeface="+mn-ea"/>
                <a:cs typeface="+mn-cs"/>
              </a:rPr>
              <a:t> </a:t>
            </a:r>
            <a:r>
              <a:rPr lang="en" sz="1200" b="0" i="0" u="none" kern="1200" baseline="0" dirty="0">
                <a:solidFill>
                  <a:schemeClr val="tx1"/>
                </a:solidFill>
                <a:effectLst/>
                <a:latin typeface="+mn-lt"/>
                <a:ea typeface="+mn-ea"/>
                <a:cs typeface="+mn-cs"/>
              </a:rPr>
              <a:t>contient 4 infographies (</a:t>
            </a:r>
            <a:r>
              <a:rPr lang="nl-BE" sz="1200" b="0" i="0" u="none" kern="1200" baseline="0" dirty="0">
                <a:solidFill>
                  <a:schemeClr val="tx1"/>
                </a:solidFill>
                <a:effectLst/>
                <a:latin typeface="+mn-lt"/>
                <a:ea typeface="+mn-ea"/>
                <a:cs typeface="+mn-cs"/>
              </a:rPr>
              <a:t>A</a:t>
            </a:r>
            <a:r>
              <a:rPr lang="en" sz="1200" b="0" i="0" u="none" kern="1200" baseline="0" dirty="0">
                <a:solidFill>
                  <a:schemeClr val="tx1"/>
                </a:solidFill>
                <a:effectLst/>
                <a:latin typeface="+mn-lt"/>
                <a:ea typeface="+mn-ea"/>
                <a:cs typeface="+mn-cs"/>
              </a:rPr>
              <a:t>NG) sur le Covid-19°:</a:t>
            </a:r>
          </a:p>
          <a:p>
            <a:pPr marL="628650" lvl="1" indent="-171450" algn="l" rtl="0">
              <a:buFontTx/>
              <a:buChar char="-"/>
            </a:pPr>
            <a:r>
              <a:rPr lang="en" sz="1200" b="0" i="0" u="none" strike="noStrike" kern="1200" baseline="0" dirty="0">
                <a:solidFill>
                  <a:schemeClr val="tx1"/>
                </a:solidFill>
                <a:effectLst/>
                <a:latin typeface="+mn-lt"/>
                <a:ea typeface="+mn-ea"/>
                <a:cs typeface="+mn-cs"/>
              </a:rPr>
              <a:t>You can go outside again, criminals can too</a:t>
            </a:r>
            <a:endParaRPr lang="en" sz="1200" b="0" i="0" u="none" strike="noStrike" kern="1200" dirty="0">
              <a:solidFill>
                <a:schemeClr val="tx1"/>
              </a:solidFill>
              <a:effectLst/>
              <a:latin typeface="+mn-lt"/>
              <a:ea typeface="+mn-ea"/>
              <a:cs typeface="+mn-cs"/>
            </a:endParaRPr>
          </a:p>
          <a:p>
            <a:pPr marL="628650" lvl="1" indent="-171450" algn="l" rtl="0">
              <a:buFontTx/>
              <a:buChar char="-"/>
            </a:pPr>
            <a:r>
              <a:rPr lang="en" sz="1200" b="0" i="0" u="none" strike="noStrike" kern="1200" baseline="0" dirty="0">
                <a:solidFill>
                  <a:schemeClr val="tx1"/>
                </a:solidFill>
                <a:effectLst/>
                <a:latin typeface="+mn-lt"/>
                <a:ea typeface="+mn-ea"/>
                <a:cs typeface="+mn-cs"/>
              </a:rPr>
              <a:t>At home, still spending plenty of time online?</a:t>
            </a:r>
          </a:p>
          <a:p>
            <a:pPr marL="628650" lvl="1" indent="-171450" algn="l" rtl="0">
              <a:buFontTx/>
              <a:buChar char="-"/>
            </a:pPr>
            <a:r>
              <a:rPr lang="en" sz="1200" b="0" i="0" u="none" strike="noStrike" kern="1200" baseline="0" dirty="0">
                <a:solidFill>
                  <a:schemeClr val="tx1"/>
                </a:solidFill>
                <a:effectLst/>
                <a:latin typeface="+mn-lt"/>
                <a:ea typeface="+mn-ea"/>
                <a:cs typeface="+mn-cs"/>
              </a:rPr>
              <a:t>Children’s safety, a priority</a:t>
            </a:r>
          </a:p>
          <a:p>
            <a:pPr marL="628650" lvl="1" indent="-171450" algn="l" rtl="0">
              <a:buFontTx/>
              <a:buChar char="-"/>
            </a:pPr>
            <a:r>
              <a:rPr lang="en" sz="1200" b="0" i="0" u="none" strike="noStrike" kern="1200" baseline="0" dirty="0">
                <a:solidFill>
                  <a:schemeClr val="tx1"/>
                </a:solidFill>
                <a:effectLst/>
                <a:latin typeface="+mn-lt"/>
                <a:ea typeface="+mn-ea"/>
                <a:cs typeface="+mn-cs"/>
              </a:rPr>
              <a:t>Protect your finances</a:t>
            </a:r>
            <a:endParaRPr lang="en" sz="1200" b="0" i="0" u="none" strike="noStrike" kern="1200" dirty="0">
              <a:solidFill>
                <a:schemeClr val="tx1"/>
              </a:solidFill>
              <a:effectLst/>
              <a:latin typeface="+mn-lt"/>
              <a:ea typeface="+mn-ea"/>
              <a:cs typeface="+mn-cs"/>
            </a:endParaRPr>
          </a:p>
          <a:p>
            <a:pPr marL="628650" lvl="1" indent="-171450" algn="l" rtl="0">
              <a:buFontTx/>
              <a:buChar char="-"/>
            </a:pPr>
            <a:endParaRPr lang="en" sz="1200" b="0" i="0" u="none" strike="noStrike" kern="1200" dirty="0">
              <a:solidFill>
                <a:schemeClr val="tx1"/>
              </a:solidFill>
              <a:effectLst/>
              <a:latin typeface="+mn-lt"/>
              <a:ea typeface="+mn-ea"/>
              <a:cs typeface="+mn-cs"/>
            </a:endParaRPr>
          </a:p>
          <a:p>
            <a:pPr>
              <a:spcAft>
                <a:spcPts val="600"/>
              </a:spcAft>
              <a:buFontTx/>
              <a:buNone/>
            </a:pPr>
            <a:r>
              <a:rPr lang="en" b="1" u="sng" dirty="0">
                <a:hlinkClick r:id="rId10"/>
              </a:rPr>
              <a:t>Febelfin</a:t>
            </a:r>
            <a:endParaRPr lang="en" b="1" u="sng" dirty="0"/>
          </a:p>
          <a:p>
            <a:pPr marL="0" lvl="0" indent="0" algn="l" rtl="0">
              <a:buFontTx/>
              <a:buNone/>
            </a:pPr>
            <a:endParaRPr lang="en" b="0" i="0" u="none" baseline="0" dirty="0">
              <a:solidFill>
                <a:schemeClr val="tx1"/>
              </a:solidFill>
            </a:endParaRPr>
          </a:p>
          <a:p>
            <a:pPr>
              <a:spcAft>
                <a:spcPts val="600"/>
              </a:spcAft>
              <a:buFontTx/>
              <a:buNone/>
            </a:pPr>
            <a:r>
              <a:rPr lang="en" b="1" dirty="0">
                <a:solidFill>
                  <a:schemeClr val="tx1"/>
                </a:solidFill>
                <a:hlinkClick r:id="rId11"/>
              </a:rPr>
              <a:t>US Department of Homeland Security</a:t>
            </a:r>
            <a:endParaRPr lang="en" b="1" dirty="0">
              <a:solidFill>
                <a:schemeClr val="tx1"/>
              </a:solidFill>
            </a:endParaRPr>
          </a:p>
          <a:p>
            <a:pPr>
              <a:spcAft>
                <a:spcPts val="600"/>
              </a:spcAft>
              <a:buFontTx/>
              <a:buNone/>
            </a:pPr>
            <a:endParaRPr lang="en" b="1" dirty="0">
              <a:solidFill>
                <a:schemeClr val="tx1"/>
              </a:solidFill>
            </a:endParaRPr>
          </a:p>
          <a:p>
            <a:pPr marL="0" lvl="0" indent="0" algn="l" rtl="0">
              <a:buFontTx/>
              <a:buNone/>
            </a:pPr>
            <a:r>
              <a:rPr lang="en" b="1" i="0" u="none" baseline="0" dirty="0">
                <a:solidFill>
                  <a:schemeClr val="tx1"/>
                </a:solidFill>
              </a:rPr>
              <a:t>NVISO</a:t>
            </a:r>
            <a:r>
              <a:rPr lang="en" b="0" i="0" u="none" baseline="0" dirty="0">
                <a:solidFill>
                  <a:schemeClr val="tx1"/>
                </a:solidFill>
              </a:rPr>
              <a:t>: </a:t>
            </a:r>
            <a:r>
              <a:rPr lang="en" b="0" dirty="0">
                <a:solidFill>
                  <a:schemeClr val="tx1"/>
                </a:solidFill>
                <a:hlinkClick r:id="rId12"/>
              </a:rPr>
              <a:t>to Zoom or not to Zoom </a:t>
            </a:r>
            <a:endParaRPr lang="en" b="1" dirty="0">
              <a:solidFill>
                <a:schemeClr val="tx1"/>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b="1" i="0" u="none" baseline="0" dirty="0">
                <a:solidFill>
                  <a:schemeClr val="tx1"/>
                </a:solidFill>
              </a:rPr>
              <a:t>SANS</a:t>
            </a:r>
            <a:r>
              <a:rPr lang="en" b="0" i="0" u="none" baseline="0" dirty="0">
                <a:solidFill>
                  <a:schemeClr val="tx1"/>
                </a:solidFill>
              </a:rPr>
              <a:t>: </a:t>
            </a:r>
            <a:r>
              <a:rPr lang="en" b="0" dirty="0">
                <a:solidFill>
                  <a:schemeClr val="tx1"/>
                </a:solidFill>
                <a:hlinkClick r:id="rId13"/>
              </a:rPr>
              <a:t>work from home deployment kit</a:t>
            </a:r>
            <a:endParaRPr lang="en" b="0" dirty="0">
              <a:solidFill>
                <a:srgbClr val="404040"/>
              </a:solidFill>
            </a:endParaRPr>
          </a:p>
          <a:p>
            <a:pPr marL="171450" lvl="0" indent="-171450" algn="l" rtl="0">
              <a:buFontTx/>
              <a:buChar char="-"/>
            </a:pPr>
            <a:endParaRPr lang="en" sz="1200" b="0" i="0" u="none" strike="noStrike" kern="1200" dirty="0">
              <a:solidFill>
                <a:schemeClr val="tx1"/>
              </a:solidFill>
              <a:effectLst/>
              <a:latin typeface="+mn-lt"/>
              <a:ea typeface="+mn-ea"/>
              <a:cs typeface="+mn-cs"/>
            </a:endParaRPr>
          </a:p>
          <a:p>
            <a:pPr marL="628650" lvl="1" indent="-171450" algn="l" rtl="0">
              <a:buFontTx/>
              <a:buChar char="-"/>
            </a:pPr>
            <a:endParaRPr lang="en" sz="1200" b="0" i="0" u="none" strike="noStrike" kern="1200" dirty="0">
              <a:solidFill>
                <a:schemeClr val="tx1"/>
              </a:solidFill>
              <a:effectLst/>
              <a:latin typeface="+mn-lt"/>
              <a:ea typeface="+mn-ea"/>
              <a:cs typeface="+mn-cs"/>
            </a:endParaRPr>
          </a:p>
          <a:p>
            <a:pPr marL="628650" lvl="1" indent="-171450" algn="l" rtl="0">
              <a:buFontTx/>
              <a:buChar char="-"/>
            </a:pPr>
            <a:endParaRPr lang="en" sz="1200" b="0" i="0" u="none" strike="noStrike"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ts val="600"/>
              </a:spcAft>
              <a:buClrTx/>
              <a:buSzTx/>
              <a:buFontTx/>
              <a:buChar char="-"/>
              <a:tabLst/>
              <a:defRPr/>
            </a:pPr>
            <a:endParaRPr lang="en" b="0" dirty="0">
              <a:solidFill>
                <a:srgbClr val="404040"/>
              </a:solidFill>
            </a:endParaRPr>
          </a:p>
          <a:p>
            <a:pPr algn="l" rtl="0">
              <a:spcAft>
                <a:spcPts val="600"/>
              </a:spcAft>
              <a:buFontTx/>
              <a:buChar char="-"/>
            </a:pPr>
            <a:endParaRPr lang="en" b="0" dirty="0">
              <a:solidFill>
                <a:srgbClr val="404040"/>
              </a:solidFill>
              <a:latin typeface="Avenir Heavy"/>
              <a:cs typeface="Avenir Heavy"/>
            </a:endParaRPr>
          </a:p>
          <a:p>
            <a:endParaRPr lang="nl-BE"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17</a:t>
            </a:fld>
            <a:endParaRPr lang="en-GB"/>
          </a:p>
        </p:txBody>
      </p:sp>
    </p:spTree>
    <p:extLst>
      <p:ext uri="{BB962C8B-B14F-4D97-AF65-F5344CB8AC3E}">
        <p14:creationId xmlns:p14="http://schemas.microsoft.com/office/powerpoint/2010/main" val="858773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l" rtl="0"/>
            <a:r>
              <a:rPr lang="en" sz="1200" b="0" i="0" u="none" baseline="0" dirty="0">
                <a:latin typeface="+mn-lt"/>
                <a:cs typeface="Calibri"/>
              </a:rPr>
              <a:t>Merci pour votre attention!</a:t>
            </a: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solidFill>
                  <a:prstClr val="black"/>
                </a:solidFill>
              </a:rPr>
              <a:pPr>
                <a:defRPr/>
              </a:pPr>
              <a:t>18</a:t>
            </a:fld>
            <a:endParaRPr lang="en-GB">
              <a:solidFill>
                <a:prstClr val="black"/>
              </a:solidFill>
            </a:endParaRPr>
          </a:p>
        </p:txBody>
      </p:sp>
    </p:spTree>
    <p:extLst>
      <p:ext uri="{BB962C8B-B14F-4D97-AF65-F5344CB8AC3E}">
        <p14:creationId xmlns:p14="http://schemas.microsoft.com/office/powerpoint/2010/main" val="2030060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a:lstStyle/>
          <a:p>
            <a:endParaRPr lang="nl-BE" noProof="0" dirty="0"/>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2</a:t>
            </a:fld>
            <a:endParaRPr lang="en-GB"/>
          </a:p>
        </p:txBody>
      </p:sp>
    </p:spTree>
    <p:extLst>
      <p:ext uri="{BB962C8B-B14F-4D97-AF65-F5344CB8AC3E}">
        <p14:creationId xmlns:p14="http://schemas.microsoft.com/office/powerpoint/2010/main" val="1373746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nl-BE" sz="1200" b="0"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3</a:t>
            </a:fld>
            <a:endParaRPr lang="en-GB"/>
          </a:p>
        </p:txBody>
      </p:sp>
    </p:spTree>
    <p:extLst>
      <p:ext uri="{BB962C8B-B14F-4D97-AF65-F5344CB8AC3E}">
        <p14:creationId xmlns:p14="http://schemas.microsoft.com/office/powerpoint/2010/main" val="350042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nl-BE" sz="1200" b="0"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4</a:t>
            </a:fld>
            <a:endParaRPr lang="en-GB"/>
          </a:p>
        </p:txBody>
      </p:sp>
    </p:spTree>
    <p:extLst>
      <p:ext uri="{BB962C8B-B14F-4D97-AF65-F5344CB8AC3E}">
        <p14:creationId xmlns:p14="http://schemas.microsoft.com/office/powerpoint/2010/main" val="350042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9"/>
            <a:ext cx="5446712" cy="4965230"/>
          </a:xfrm>
        </p:spPr>
        <p:txBody>
          <a:bodyPr numCol="2" spcCol="180000">
            <a:normAutofit lnSpcReduction="10000"/>
          </a:bodyPr>
          <a:lstStyle/>
          <a:p>
            <a:pPr algn="l" rtl="0"/>
            <a:r>
              <a:rPr lang="en" sz="700" b="0" i="1" u="none" baseline="0" dirty="0"/>
              <a:t>(Sources: www.safeonweb.be, Vrije Universiteit Brussel, BNP Paribas Fortis, </a:t>
            </a:r>
            <a:r>
              <a:rPr lang="en" sz="700" b="0" i="1" u="none" kern="1200" baseline="0" dirty="0">
                <a:solidFill>
                  <a:schemeClr val="tx1"/>
                </a:solidFill>
                <a:effectLst/>
              </a:rPr>
              <a:t>US Department of Homeland Security</a:t>
            </a:r>
            <a:r>
              <a:rPr lang="en" sz="700" b="0" i="1" u="none" baseline="0" dirty="0"/>
              <a:t>)</a:t>
            </a:r>
          </a:p>
          <a:p>
            <a:endParaRPr lang="en" sz="600"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 sz="800" b="0" i="0" u="none" kern="1200" baseline="0" dirty="0">
                <a:solidFill>
                  <a:schemeClr val="tx1"/>
                </a:solidFill>
                <a:effectLst/>
                <a:latin typeface="+mn-lt"/>
                <a:ea typeface="+mn-ea"/>
                <a:cs typeface="+mn-cs"/>
              </a:rPr>
              <a:t>Nous utilisons Internet chaque jour sur notre smartphone, tablette, ordinateur, mais aussi avec des appareils «°intelligents°» tels que caméras, télévisions et solutions de domotique. Cependant, cette dépendance comporte des risques. Comment protéger mon réseau domestique contre les utilisateurs indésirables ? </a:t>
            </a:r>
            <a:endParaRPr lang="en" sz="800" b="0" kern="1200" dirty="0">
              <a:solidFill>
                <a:schemeClr val="tx1"/>
              </a:solidFill>
              <a:effectLst/>
              <a:latin typeface="+mn-lt"/>
              <a:ea typeface="+mn-ea"/>
              <a:cs typeface="+mn-cs"/>
            </a:endParaRPr>
          </a:p>
          <a:p>
            <a:endParaRPr lang="en" sz="300" noProof="0" dirty="0"/>
          </a:p>
          <a:p>
            <a:pPr algn="l" rtl="0"/>
            <a:r>
              <a:rPr lang="en" sz="800" b="0" i="0" u="none" baseline="0" dirty="0"/>
              <a:t>Un réseau bien sécurisé signifie</a:t>
            </a:r>
            <a:r>
              <a:rPr lang="en" sz="800" b="0" i="0" u="none" baseline="0" dirty="0" smtClean="0"/>
              <a:t>:</a:t>
            </a:r>
            <a:endParaRPr lang="en" sz="800" noProof="0" dirty="0"/>
          </a:p>
          <a:p>
            <a:pPr marL="171450" indent="-171450" algn="l" rtl="0">
              <a:buFontTx/>
              <a:buChar char="-"/>
            </a:pPr>
            <a:r>
              <a:rPr lang="en" sz="800" b="0" i="0" u="none" baseline="0" dirty="0"/>
              <a:t>Installez un </a:t>
            </a:r>
            <a:r>
              <a:rPr lang="en" sz="800" b="1" i="0" u="none" strike="noStrike" kern="1200" baseline="0" dirty="0">
                <a:solidFill>
                  <a:schemeClr val="tx1"/>
                </a:solidFill>
                <a:effectLst/>
              </a:rPr>
              <a:t>Virtual Private Network</a:t>
            </a:r>
            <a:r>
              <a:rPr lang="en" sz="800" b="0" i="0" u="none" strike="noStrike" kern="1200" baseline="0" dirty="0">
                <a:solidFill>
                  <a:schemeClr val="tx1"/>
                </a:solidFill>
                <a:effectLst/>
              </a:rPr>
              <a:t> (VPN). Il s'agit de votre </a:t>
            </a:r>
            <a:r>
              <a:rPr lang="en" sz="800" b="1" i="0" u="none" strike="noStrike" kern="1200" baseline="0" dirty="0">
                <a:solidFill>
                  <a:schemeClr val="tx1"/>
                </a:solidFill>
                <a:effectLst/>
              </a:rPr>
              <a:t>tunnel personnel sécurisé par le réseau Wifi.</a:t>
            </a:r>
            <a:r>
              <a:rPr lang="en" sz="800" b="0" i="0" u="none" strike="noStrike" kern="1200" baseline="0" dirty="0">
                <a:solidFill>
                  <a:schemeClr val="tx1"/>
                </a:solidFill>
                <a:effectLst/>
              </a:rPr>
              <a:t> Toutes les communications passent par un tunnel virtuel crypté qui empêchent les cybercriminels d'intercepter des communications lisibles et ainsi de récupérer les informations. Beaucoup d'employeurs fournissent une connexion VPN fiable à leurs travailleurs afin qu'ils puissent obtenir un accès sécurisé au réseau professionnel. Dans le cas contraire, vous pouvez vous-même installer des services VPN gratuits ou payants en ligne. Différents antivirus proposent p. ex. un VPN. </a:t>
            </a:r>
            <a:endParaRPr lang="en" sz="800" b="0" i="0" u="none" strike="noStrike" kern="1200" dirty="0">
              <a:solidFill>
                <a:schemeClr val="tx1"/>
              </a:solidFill>
              <a:effectLst/>
            </a:endParaRP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 sz="800" b="0" i="0" u="none" kern="1200" baseline="0" dirty="0">
                <a:solidFill>
                  <a:schemeClr val="tx1"/>
                </a:solidFill>
                <a:effectLst/>
              </a:rPr>
              <a:t>Modifiez les mots de passe standard de </a:t>
            </a:r>
            <a:r>
              <a:rPr lang="en" sz="800" b="1" i="0" u="none" kern="1200" baseline="0" dirty="0">
                <a:solidFill>
                  <a:schemeClr val="tx1"/>
                </a:solidFill>
                <a:effectLst/>
              </a:rPr>
              <a:t>tous</a:t>
            </a:r>
            <a:r>
              <a:rPr lang="en" sz="800" b="0" i="0" u="none" kern="1200" baseline="0" dirty="0">
                <a:solidFill>
                  <a:schemeClr val="tx1"/>
                </a:solidFill>
                <a:effectLst/>
              </a:rPr>
              <a:t> vos appareils reliés à votre réseau domestique. Il peut s'agir notamment d'ordinateurs, smartphones, tablettes, imprimantes, mais aussi caméras et systèmes réseau qui connectent facilement tous ces appareils entre eux via votre réseau domestique. “Admin” et “mot de passe”, par exemple, sont des mots de passe standard faibles, qui sont malheureusement encore souvent utilisés. </a:t>
            </a:r>
            <a:r>
              <a:rPr lang="en" sz="800" b="0" i="0" u="none" baseline="0" dirty="0"/>
              <a:t>Comment renforcer vos mots de passe: voir le module “Mots de passe” dans ce Cyber Security Kit.</a:t>
            </a:r>
          </a:p>
          <a:p>
            <a:pPr marL="171450" marR="0" lvl="0" indent="-171450" algn="l" defTabSz="914400" rtl="0" eaLnBrk="0" fontAlgn="base" latinLnBrk="0" hangingPunct="0">
              <a:lnSpc>
                <a:spcPct val="100000"/>
              </a:lnSpc>
              <a:spcBef>
                <a:spcPct val="30000"/>
              </a:spcBef>
              <a:spcAft>
                <a:spcPct val="0"/>
              </a:spcAft>
              <a:buClrTx/>
              <a:buSzTx/>
              <a:buFontTx/>
              <a:buChar char="-"/>
              <a:tabLst/>
              <a:defRPr/>
            </a:pPr>
            <a:endParaRPr lang="en" sz="200" b="0" dirty="0">
              <a:solidFill>
                <a:srgbClr val="404040"/>
              </a:solidFill>
            </a:endParaRPr>
          </a:p>
          <a:p>
            <a:pPr marL="171450" indent="-171450" algn="l" rtl="0">
              <a:buFontTx/>
              <a:buChar char="-"/>
            </a:pPr>
            <a:r>
              <a:rPr lang="en" sz="800" b="0" i="0" u="none" strike="noStrike" kern="1200" baseline="0" dirty="0">
                <a:solidFill>
                  <a:schemeClr val="tx1"/>
                </a:solidFill>
                <a:effectLst/>
              </a:rPr>
              <a:t>Sécurisez votre routeur: </a:t>
            </a:r>
            <a:r>
              <a:rPr lang="en" sz="800" b="1" i="0" u="none" strike="noStrike" kern="1200" baseline="0" dirty="0">
                <a:solidFill>
                  <a:schemeClr val="tx1"/>
                </a:solidFill>
                <a:effectLst/>
              </a:rPr>
              <a:t>Le routeur est le port entre Internet et votre réseau domestique: sécurisez-le bien. </a:t>
            </a:r>
          </a:p>
          <a:p>
            <a:pPr marL="171450" indent="-171450">
              <a:buFontTx/>
              <a:buChar char="-"/>
            </a:pPr>
            <a:r>
              <a:rPr lang="en" sz="800" b="1" i="0" u="none" strike="noStrike" kern="1200" baseline="0" dirty="0">
                <a:solidFill>
                  <a:schemeClr val="tx1"/>
                </a:solidFill>
                <a:effectLst/>
              </a:rPr>
              <a:t>Modifiez le nom du réseau de votre WiFi domestique (SSID) </a:t>
            </a:r>
            <a:r>
              <a:rPr lang="en" sz="800" b="0" i="0" u="none" strike="noStrike" kern="1200" baseline="0" dirty="0">
                <a:solidFill>
                  <a:schemeClr val="tx1"/>
                </a:solidFill>
                <a:effectLst/>
              </a:rPr>
              <a:t>et n'y intégrez aucun élément évident comme votre adresse. Un cybercriminel peut voir depuis la voie publique quel réseau correspond à votre domicile.  Parfois, le producteur de vos appareils figure également dans le nom du réseau, ce qui ouvre la porte aux hackers. </a:t>
            </a:r>
            <a:endParaRPr lang="en" sz="800" b="0" i="0" u="none" strike="noStrike" kern="1200" dirty="0">
              <a:solidFill>
                <a:schemeClr val="tx1"/>
              </a:solidFill>
              <a:effectLst/>
            </a:endParaRPr>
          </a:p>
          <a:p>
            <a:pPr lvl="1" algn="l" rtl="0"/>
            <a:r>
              <a:rPr lang="en" sz="800" b="1" i="0" u="none" strike="noStrike" kern="1200" baseline="0" dirty="0">
                <a:solidFill>
                  <a:schemeClr val="tx1"/>
                </a:solidFill>
                <a:effectLst/>
              </a:rPr>
              <a:t>-   Modifiez vos mots de passe réseau </a:t>
            </a:r>
            <a:r>
              <a:rPr lang="en" sz="800" b="0" i="0" u="none" strike="noStrike" kern="1200" baseline="0" dirty="0">
                <a:solidFill>
                  <a:schemeClr val="tx1"/>
                </a:solidFill>
                <a:effectLst/>
              </a:rPr>
              <a:t>(y compris le mot de passe qui figure sur votre routeur). </a:t>
            </a:r>
          </a:p>
          <a:p>
            <a:r>
              <a:rPr lang="en" sz="800" b="1" i="0" u="none" strike="noStrike" kern="1200" baseline="0" dirty="0">
                <a:solidFill>
                  <a:schemeClr val="tx1"/>
                </a:solidFill>
                <a:effectLst/>
              </a:rPr>
              <a:t>-   Utilisez la sécurisation WPA2.</a:t>
            </a:r>
            <a:r>
              <a:rPr lang="en" sz="800" b="0" i="0" u="none" strike="noStrike" kern="1200" baseline="0" dirty="0">
                <a:solidFill>
                  <a:schemeClr val="tx1"/>
                </a:solidFill>
                <a:effectLst/>
              </a:rPr>
              <a:t> Votre routeur a probablement la possibilité de configurer un </a:t>
            </a:r>
            <a:r>
              <a:rPr lang="en" sz="800" b="1" i="0" u="none" strike="noStrike" kern="1200" baseline="0" dirty="0">
                <a:solidFill>
                  <a:schemeClr val="tx1"/>
                </a:solidFill>
                <a:effectLst/>
              </a:rPr>
              <a:t>cryptage</a:t>
            </a:r>
            <a:r>
              <a:rPr lang="en" sz="800" b="0" i="0" u="none" strike="noStrike" kern="1200" baseline="0" dirty="0">
                <a:solidFill>
                  <a:schemeClr val="tx1"/>
                </a:solidFill>
                <a:effectLst/>
              </a:rPr>
              <a:t> WPA3, WPA2, WPA ou WEP. Choisissez le WPA2</a:t>
            </a:r>
          </a:p>
          <a:p>
            <a:pPr marL="457200" lvl="1" indent="0" algn="l" rtl="0">
              <a:buFontTx/>
              <a:buNone/>
            </a:pPr>
            <a:r>
              <a:rPr lang="en" sz="800" b="0" i="0" u="none" strike="noStrike" kern="1200" baseline="0" dirty="0">
                <a:solidFill>
                  <a:schemeClr val="tx1"/>
                </a:solidFill>
                <a:effectLst/>
              </a:rPr>
              <a:t>    ou WPA3 (</a:t>
            </a:r>
            <a:r>
              <a:rPr lang="en" sz="800" b="1" i="0" u="none" strike="noStrike" kern="1200" baseline="0" dirty="0">
                <a:solidFill>
                  <a:schemeClr val="tx1"/>
                </a:solidFill>
                <a:effectLst/>
              </a:rPr>
              <a:t>W</a:t>
            </a:r>
            <a:r>
              <a:rPr lang="en" sz="800" b="0" i="0" u="none" strike="noStrike" kern="1200" baseline="0" dirty="0">
                <a:solidFill>
                  <a:schemeClr val="tx1"/>
                </a:solidFill>
                <a:effectLst/>
              </a:rPr>
              <a:t>iFi </a:t>
            </a:r>
            <a:r>
              <a:rPr lang="en" sz="800" b="1" i="0" u="none" strike="noStrike" kern="1200" baseline="0" dirty="0">
                <a:solidFill>
                  <a:schemeClr val="tx1"/>
                </a:solidFill>
                <a:effectLst/>
              </a:rPr>
              <a:t>P</a:t>
            </a:r>
            <a:r>
              <a:rPr lang="en" sz="800" b="0" i="0" u="none" strike="noStrike" kern="1200" baseline="0" dirty="0">
                <a:solidFill>
                  <a:schemeClr val="tx1"/>
                </a:solidFill>
                <a:effectLst/>
              </a:rPr>
              <a:t>rotected </a:t>
            </a:r>
            <a:r>
              <a:rPr lang="en" sz="800" b="1" i="0" u="none" strike="noStrike" kern="1200" baseline="0" dirty="0">
                <a:solidFill>
                  <a:schemeClr val="tx1"/>
                </a:solidFill>
                <a:effectLst/>
              </a:rPr>
              <a:t>A</a:t>
            </a:r>
            <a:r>
              <a:rPr lang="en" sz="800" b="0" i="0" u="none" strike="noStrike" kern="1200" baseline="0" dirty="0">
                <a:solidFill>
                  <a:schemeClr val="tx1"/>
                </a:solidFill>
                <a:effectLst/>
              </a:rPr>
              <a:t>ccess) sécurisé et configurez-le immédiatement à l'aide d'un mot de passe long si cela n'a pas encore été fait. Ainsi, vous avez  </a:t>
            </a:r>
            <a:br>
              <a:rPr lang="en" sz="800" b="0" i="0" u="none" strike="noStrike" kern="1200" baseline="0" dirty="0">
                <a:solidFill>
                  <a:schemeClr val="tx1"/>
                </a:solidFill>
                <a:effectLst/>
              </a:rPr>
            </a:br>
            <a:r>
              <a:rPr lang="en" sz="800" b="0" i="0" u="none" strike="noStrike" kern="1200" baseline="0" dirty="0">
                <a:solidFill>
                  <a:schemeClr val="tx1"/>
                </a:solidFill>
                <a:effectLst/>
              </a:rPr>
              <a:t>    la certitude que </a:t>
            </a:r>
            <a:r>
              <a:rPr lang="en" sz="800" b="1" i="0" u="none" strike="noStrike" kern="1200" baseline="0" dirty="0">
                <a:solidFill>
                  <a:schemeClr val="tx1"/>
                </a:solidFill>
                <a:effectLst/>
              </a:rPr>
              <a:t>seules les personnes de confiance peuvent se connecter</a:t>
            </a:r>
            <a:r>
              <a:rPr lang="en" sz="800" b="0" i="0" u="none" strike="noStrike" kern="1200" baseline="0" dirty="0">
                <a:solidFill>
                  <a:schemeClr val="tx1"/>
                </a:solidFill>
                <a:effectLst/>
              </a:rPr>
              <a:t> à votre réseau domestique. Car elles sont obligées de saisir un mot de passe. </a:t>
            </a:r>
            <a:br>
              <a:rPr lang="en" sz="800" b="0" i="0" u="none" strike="noStrike" kern="1200" baseline="0" dirty="0">
                <a:solidFill>
                  <a:schemeClr val="tx1"/>
                </a:solidFill>
                <a:effectLst/>
              </a:rPr>
            </a:br>
            <a:r>
              <a:rPr lang="en" sz="800" b="0" i="0" u="none" strike="noStrike" kern="1200" baseline="0" dirty="0">
                <a:solidFill>
                  <a:schemeClr val="tx1"/>
                </a:solidFill>
                <a:effectLst/>
              </a:rPr>
              <a:t>    En outre, toutes les activités en ligne sont alors cryptées.</a:t>
            </a:r>
          </a:p>
          <a:p>
            <a:pPr marL="628650" lvl="1" indent="-171450" algn="l" rtl="0">
              <a:buFontTx/>
              <a:buChar char="-"/>
            </a:pPr>
            <a:r>
              <a:rPr lang="en" sz="800" b="1" i="0" u="none" strike="noStrike" kern="1200" baseline="0" dirty="0">
                <a:solidFill>
                  <a:schemeClr val="tx1"/>
                </a:solidFill>
                <a:effectLst/>
              </a:rPr>
              <a:t>Mettez tous vos appareils à jour. </a:t>
            </a:r>
            <a:r>
              <a:rPr lang="en" sz="800" b="0" i="0" u="none" strike="noStrike" kern="1200" baseline="0" dirty="0">
                <a:solidFill>
                  <a:schemeClr val="tx1"/>
                </a:solidFill>
                <a:effectLst/>
              </a:rPr>
              <a:t>Votre routeur est aussi un ordinateur et bénéficie de mises à jour tout comme lui. Veillez à installer les dernières mises à jour sur votre° routeur et autres appareils réseau. </a:t>
            </a:r>
          </a:p>
          <a:p>
            <a:pPr marL="0" indent="0" algn="l" rtl="0">
              <a:buFontTx/>
              <a:buNone/>
            </a:pPr>
            <a:r>
              <a:rPr lang="en" sz="800" b="0" i="0" u="none" strike="noStrike" kern="1200" baseline="0" dirty="0">
                <a:solidFill>
                  <a:schemeClr val="tx1"/>
                </a:solidFill>
                <a:effectLst/>
              </a:rPr>
              <a:t> </a:t>
            </a:r>
          </a:p>
          <a:p>
            <a:pPr algn="l" rtl="0"/>
            <a:r>
              <a:rPr lang="en" sz="800" b="0" i="0" u="none" strike="noStrike" kern="1200" baseline="0" dirty="0">
                <a:solidFill>
                  <a:schemeClr val="tx1"/>
                </a:solidFill>
                <a:effectLst/>
              </a:rPr>
              <a:t>(*) </a:t>
            </a:r>
            <a:r>
              <a:rPr lang="en" sz="800" b="1" i="0" u="none" strike="noStrike" kern="1200" baseline="0" dirty="0">
                <a:solidFill>
                  <a:schemeClr val="tx1"/>
                </a:solidFill>
                <a:effectLst/>
              </a:rPr>
              <a:t>Comment modifier les paramètres de votre routeur?</a:t>
            </a:r>
            <a:r>
              <a:rPr lang="en" sz="800" b="0" i="0" u="none" strike="noStrike" kern="1200" baseline="0" dirty="0">
                <a:solidFill>
                  <a:schemeClr val="tx1"/>
                </a:solidFill>
                <a:effectLst/>
              </a:rPr>
              <a:t>			</a:t>
            </a:r>
            <a:endParaRPr lang="en" sz="800" b="0" i="0" u="none" strike="noStrike" kern="1200" dirty="0">
              <a:solidFill>
                <a:schemeClr val="tx1"/>
              </a:solidFill>
              <a:effectLst/>
            </a:endParaRPr>
          </a:p>
          <a:p>
            <a:pPr algn="l" rtl="0"/>
            <a:r>
              <a:rPr lang="en" sz="800" b="0" i="0" u="sng" strike="noStrike" kern="1200" baseline="0" dirty="0">
                <a:solidFill>
                  <a:schemeClr val="tx1"/>
                </a:solidFill>
                <a:effectLst/>
                <a:hlinkClick r:id="rId3"/>
              </a:rPr>
              <a:t>Proximus</a:t>
            </a:r>
            <a:endParaRPr lang="en" sz="800" b="0" i="0" u="none" strike="noStrike" kern="1200" dirty="0">
              <a:solidFill>
                <a:schemeClr val="tx1"/>
              </a:solidFill>
              <a:effectLst/>
            </a:endParaRPr>
          </a:p>
          <a:p>
            <a:pPr algn="l" rtl="0"/>
            <a:r>
              <a:rPr lang="en" sz="800" b="0" i="0" u="sng" strike="noStrike" kern="1200" baseline="0" dirty="0">
                <a:solidFill>
                  <a:schemeClr val="tx1"/>
                </a:solidFill>
                <a:effectLst/>
                <a:hlinkClick r:id="rId4"/>
              </a:rPr>
              <a:t>Telenet</a:t>
            </a:r>
            <a:endParaRPr lang="en" sz="800" b="0" i="0" u="none" strike="noStrike" kern="1200" dirty="0">
              <a:solidFill>
                <a:schemeClr val="tx1"/>
              </a:solidFill>
              <a:effectLst/>
            </a:endParaRPr>
          </a:p>
          <a:p>
            <a:pPr marL="0" indent="0" algn="l" rtl="0">
              <a:buFontTx/>
              <a:buNone/>
            </a:pPr>
            <a:endParaRPr lang="en" sz="800" b="0" i="0" u="none" strike="noStrike" kern="1200" dirty="0">
              <a:solidFill>
                <a:schemeClr val="tx1"/>
              </a:solidFill>
              <a:effectLst/>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 sz="800" b="0" i="0" u="none" baseline="0" dirty="0"/>
              <a:t>-   </a:t>
            </a:r>
            <a:r>
              <a:rPr lang="en" sz="800" b="1" i="0" u="none" baseline="0" dirty="0"/>
              <a:t>Activez le pare-feu et utilisez toujours un </a:t>
            </a:r>
            <a:r>
              <a:rPr lang="en" sz="800" b="1" i="0" u="sng" baseline="0" dirty="0">
                <a:hlinkClick r:id="rId5"/>
              </a:rPr>
              <a:t>antivirus</a:t>
            </a:r>
            <a:r>
              <a:rPr lang="en" sz="800" b="1" i="0" u="none" baseline="0" dirty="0"/>
              <a:t>.</a:t>
            </a:r>
          </a:p>
          <a:p>
            <a:pPr marL="0" indent="0" algn="l" rtl="0">
              <a:buFontTx/>
              <a:buNone/>
            </a:pPr>
            <a:endParaRPr lang="en" sz="800" b="0" i="0" u="none" strike="noStrike" kern="1200" dirty="0">
              <a:solidFill>
                <a:schemeClr val="tx1"/>
              </a:solidFill>
              <a:effectLst/>
            </a:endParaRPr>
          </a:p>
          <a:p>
            <a:pPr marL="171450" indent="-171450" algn="l" rtl="0">
              <a:buFontTx/>
              <a:buChar char="-"/>
            </a:pPr>
            <a:r>
              <a:rPr lang="en" sz="800" b="1" i="0" u="none" strike="noStrike" kern="1200" baseline="0" dirty="0">
                <a:solidFill>
                  <a:schemeClr val="tx1"/>
                </a:solidFill>
                <a:effectLst/>
              </a:rPr>
              <a:t>Désactivez WPS (Wi-Fi Protected Setup)</a:t>
            </a:r>
            <a:r>
              <a:rPr lang="en" sz="800" b="0" i="0" u="none" strike="noStrike" kern="1200" baseline="0" dirty="0">
                <a:solidFill>
                  <a:schemeClr val="tx1"/>
                </a:solidFill>
                <a:effectLst/>
              </a:rPr>
              <a:t>. WPS est une fonction qui permet aux appareils de se connecter facilement à un réseau WiFi sans devoir saisir de mot de passe. Les criminels peuvent la détourner pour établir une connexion avec votre réseau. </a:t>
            </a:r>
            <a:r>
              <a:rPr lang="en" sz="800" b="0" i="0" u="none" kern="1200" baseline="0" dirty="0">
                <a:solidFill>
                  <a:schemeClr val="tx1"/>
                </a:solidFill>
                <a:effectLst/>
              </a:rPr>
              <a:t>Si vous n'êtes pas chez vous pour une longue période, éteignez votre réseau WiFi</a:t>
            </a:r>
            <a:r>
              <a:rPr lang="en" sz="800" b="0" i="0" u="none" kern="1200" baseline="0" dirty="0" smtClean="0">
                <a:solidFill>
                  <a:schemeClr val="tx1"/>
                </a:solidFill>
                <a:effectLst/>
              </a:rPr>
              <a:t>.</a:t>
            </a:r>
            <a:endParaRPr lang="en" sz="800" b="0" i="0" u="none" strike="noStrike" kern="1200" dirty="0">
              <a:solidFill>
                <a:schemeClr val="tx1"/>
              </a:solidFill>
              <a:effectLst/>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5</a:t>
            </a:fld>
            <a:endParaRPr lang="en-GB" dirty="0"/>
          </a:p>
        </p:txBody>
      </p:sp>
    </p:spTree>
    <p:extLst>
      <p:ext uri="{BB962C8B-B14F-4D97-AF65-F5344CB8AC3E}">
        <p14:creationId xmlns:p14="http://schemas.microsoft.com/office/powerpoint/2010/main" val="1373746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numCol="2">
            <a:normAutofit fontScale="92500"/>
          </a:bodyPr>
          <a:lstStyle/>
          <a:p>
            <a:pPr algn="l" rtl="0"/>
            <a:r>
              <a:rPr lang="en" b="0" i="1" u="none" baseline="0" dirty="0"/>
              <a:t>(Sources: www.safeonweb.be, Vrije Universiteit Brussel, BNP Paribas Fortis, </a:t>
            </a:r>
            <a:r>
              <a:rPr lang="en" sz="1200" b="0" i="1" u="none" kern="1200" baseline="0" dirty="0">
                <a:solidFill>
                  <a:schemeClr val="tx1"/>
                </a:solidFill>
                <a:effectLst/>
                <a:latin typeface="+mn-lt"/>
                <a:ea typeface="+mn-ea"/>
                <a:cs typeface="+mn-cs"/>
              </a:rPr>
              <a:t>US Department of Homeland Security</a:t>
            </a:r>
            <a:r>
              <a:rPr lang="en" b="0" i="1" u="none" baseline="0" dirty="0" smtClean="0"/>
              <a:t>)</a:t>
            </a:r>
            <a:endParaRPr lang="en" sz="1200" b="0" i="0" u="none" strike="noStrike" kern="1200" noProof="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Créez un réseau invité.</a:t>
            </a:r>
            <a:r>
              <a:rPr lang="en" sz="1200" b="0" i="0" u="none" strike="noStrike" kern="1200" baseline="0" dirty="0">
                <a:solidFill>
                  <a:schemeClr val="tx1"/>
                </a:solidFill>
                <a:effectLst/>
                <a:latin typeface="+mn-lt"/>
                <a:ea typeface="+mn-ea"/>
                <a:cs typeface="+mn-cs"/>
              </a:rPr>
              <a:t> Un réseau invité est un réseau WiFi distinct strictement séparé du réseau personnel. Vos invités ont bien accès à votre connexion Internet, mais pas aux fichiers et appareils partagés tels que les imprimantes et les disques durs réseau. Vous pouvez donc partager le mot de passe de votre réseau invité en toute tranquillité. De nombreux routeurs offrent cette possibilité via les paramètres.</a:t>
            </a:r>
            <a:r>
              <a:rPr lang="en" sz="1200" b="1" i="0" u="none" kern="1200" baseline="0" dirty="0">
                <a:solidFill>
                  <a:schemeClr val="tx1"/>
                </a:solidFill>
                <a:effectLst/>
                <a:latin typeface="+mn-lt"/>
                <a:ea typeface="+mn-ea"/>
                <a:cs typeface="+mn-cs"/>
              </a:rPr>
              <a:t> </a:t>
            </a:r>
            <a:r>
              <a:rPr lang="en" sz="1200" b="0" i="0" u="none" kern="1200" baseline="0" dirty="0">
                <a:solidFill>
                  <a:schemeClr val="tx1"/>
                </a:solidFill>
                <a:effectLst/>
                <a:latin typeface="+mn-lt"/>
                <a:ea typeface="+mn-ea"/>
                <a:cs typeface="+mn-cs"/>
              </a:rPr>
              <a:t>Sécurisez encore davantage votre réseau en permettant à vos appareils intelligents IoT (Internet of Things, soit les appareils connectés à Internet et à commander à distance tels que lampes, thermostat...) de se connecter uniquement au réseau invité. Ainsi, les hackers qui exploitent une fuite IoT ont moins facilement accès à l'ensemble de votre réseau</a:t>
            </a:r>
            <a:r>
              <a:rPr lang="en" sz="1200" b="0" i="0" u="none" kern="1200" baseline="0" dirty="0" smtClean="0">
                <a:solidFill>
                  <a:schemeClr val="tx1"/>
                </a:solidFill>
                <a:effectLst/>
                <a:latin typeface="+mn-lt"/>
                <a:ea typeface="+mn-ea"/>
                <a:cs typeface="+mn-cs"/>
              </a:rPr>
              <a:t>.</a:t>
            </a:r>
            <a:endParaRPr lang="en" sz="1200" b="0" i="0" u="none" strike="noStrike" kern="1200" noProof="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Utilisez la “ligne fixe Internet” ou Ethernet.</a:t>
            </a:r>
            <a:r>
              <a:rPr lang="en" sz="1200" b="0" i="0" u="none" strike="noStrike" kern="1200" baseline="0" dirty="0">
                <a:solidFill>
                  <a:schemeClr val="tx1"/>
                </a:solidFill>
                <a:effectLst/>
                <a:latin typeface="+mn-lt"/>
                <a:ea typeface="+mn-ea"/>
                <a:cs typeface="+mn-cs"/>
              </a:rPr>
              <a:t> Utilisez un câble Ethernet au lieu du WiFi pour les appareils que vous ne déplacez pas, comme ordinateurs de bureau, télévisions ou imprimantes. Un réseau sans fil, même quand il est sécurisé, peut être piraté par une personne dont il est à portée. Le WiFi émet et reçoit des signaux radio dans l'espace d'une portée assez longue, ce qui représente un risque de sécurité potentiel. Les données qui passent par un câble sont beaucoup plus difficiles à intercepter pour les hackers, car ils ont alors besoin d'un accès physique</a:t>
            </a:r>
            <a:r>
              <a:rPr lang="en" sz="1200" b="0" i="0" u="none" strike="noStrike" kern="1200" baseline="0" dirty="0" smtClean="0">
                <a:solidFill>
                  <a:schemeClr val="tx1"/>
                </a:solidFill>
                <a:effectLst/>
                <a:latin typeface="+mn-lt"/>
                <a:ea typeface="+mn-ea"/>
                <a:cs typeface="+mn-cs"/>
              </a:rPr>
              <a:t>.</a:t>
            </a:r>
            <a:endParaRPr lang="en" sz="1200" b="0" i="0" u="none" strike="noStrike" kern="1200" dirty="0">
              <a:solidFill>
                <a:schemeClr val="tx1"/>
              </a:solidFill>
              <a:effectLst/>
              <a:latin typeface="+mn-lt"/>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 b="1" i="0" u="none" baseline="0" dirty="0"/>
              <a:t>Évitez le WiFi public à l'extérieur </a:t>
            </a:r>
            <a:r>
              <a:rPr lang="en" b="0" i="0" u="none" baseline="0" dirty="0"/>
              <a:t>dans les hôtels, aéroports, gares et </a:t>
            </a:r>
            <a:r>
              <a:rPr lang="en" b="0" i="0" u="none" baseline="0" dirty="0" smtClean="0"/>
              <a:t>cafés</a:t>
            </a:r>
            <a:endParaRPr lang="en" sz="1200" b="0" i="0" u="none" strike="noStrike" kern="1200" dirty="0">
              <a:solidFill>
                <a:schemeClr val="tx1"/>
              </a:solidFill>
              <a:effectLst/>
              <a:latin typeface="+mn-lt"/>
              <a:ea typeface="+mn-ea"/>
              <a:cs typeface="+mn-cs"/>
            </a:endParaRPr>
          </a:p>
          <a:p>
            <a:pPr marL="171450" indent="-171450" algn="l" rtl="0">
              <a:buFontTx/>
              <a:buChar char="-"/>
            </a:pPr>
            <a:r>
              <a:rPr lang="en" sz="1200" b="0" i="0" u="none" strike="noStrike" kern="1200" baseline="0" dirty="0">
                <a:solidFill>
                  <a:schemeClr val="tx1"/>
                </a:solidFill>
                <a:effectLst/>
                <a:latin typeface="+mn-lt"/>
                <a:ea typeface="+mn-ea"/>
                <a:cs typeface="+mn-cs"/>
              </a:rPr>
              <a:t>Si nécessaire, installez un </a:t>
            </a:r>
            <a:r>
              <a:rPr lang="en" sz="1200" b="1" i="0" u="none" strike="noStrike" kern="1200" baseline="0" dirty="0">
                <a:solidFill>
                  <a:schemeClr val="tx1"/>
                </a:solidFill>
                <a:effectLst/>
                <a:latin typeface="+mn-lt"/>
                <a:ea typeface="+mn-ea"/>
                <a:cs typeface="+mn-cs"/>
              </a:rPr>
              <a:t>booster de WiFi pour garantir une connexion Internet puissante </a:t>
            </a:r>
            <a:r>
              <a:rPr lang="en" sz="1200" b="0" i="0" u="none" strike="noStrike" kern="1200" baseline="0" dirty="0">
                <a:solidFill>
                  <a:schemeClr val="tx1"/>
                </a:solidFill>
                <a:effectLst/>
                <a:latin typeface="+mn-lt"/>
                <a:ea typeface="+mn-ea"/>
                <a:cs typeface="+mn-cs"/>
              </a:rPr>
              <a:t>dans votre bureau à domicile</a:t>
            </a:r>
            <a:r>
              <a:rPr lang="en" sz="1200" b="0" i="0" u="none" strike="noStrike" kern="1200" baseline="0" dirty="0" smtClean="0">
                <a:solidFill>
                  <a:schemeClr val="tx1"/>
                </a:solidFill>
                <a:effectLst/>
                <a:latin typeface="+mn-lt"/>
                <a:ea typeface="+mn-ea"/>
                <a:cs typeface="+mn-cs"/>
              </a:rPr>
              <a:t>.</a:t>
            </a:r>
            <a:endParaRPr lang="en" sz="1200" b="0" i="0" u="none" strike="noStrike" kern="1200" dirty="0">
              <a:solidFill>
                <a:schemeClr val="tx1"/>
              </a:solidFill>
              <a:effectLst/>
              <a:latin typeface="+mn-lt"/>
              <a:ea typeface="+mn-ea"/>
              <a:cs typeface="+mn-cs"/>
            </a:endParaRPr>
          </a:p>
          <a:p>
            <a:pPr marL="171450" indent="-171450" algn="l" rtl="0">
              <a:buFontTx/>
              <a:buChar char="-"/>
            </a:pPr>
            <a:r>
              <a:rPr lang="en" b="0" i="0" u="none" baseline="0" dirty="0"/>
              <a:t>Achetez des applications uniquement dans les</a:t>
            </a:r>
            <a:r>
              <a:rPr lang="en" b="1" i="0" u="none" baseline="0" dirty="0"/>
              <a:t> app stores officiels</a:t>
            </a:r>
            <a:r>
              <a:rPr lang="en" b="0" i="0" u="none" baseline="0" dirty="0"/>
              <a:t> (App Store, Google Play</a:t>
            </a:r>
            <a:r>
              <a:rPr lang="en" b="0" i="0" u="none" baseline="0" dirty="0" smtClean="0"/>
              <a:t>).</a:t>
            </a:r>
            <a:endParaRPr lang="en" b="0" dirty="0"/>
          </a:p>
          <a:p>
            <a:pPr marL="171450" indent="-171450" algn="l" rtl="0">
              <a:buFontTx/>
              <a:buChar char="-"/>
            </a:pPr>
            <a:r>
              <a:rPr lang="en" b="0" i="0" u="none" baseline="0" dirty="0"/>
              <a:t>Veillez à ce que </a:t>
            </a:r>
            <a:r>
              <a:rPr lang="en" b="1" i="0" u="none" baseline="0" dirty="0"/>
              <a:t>votre système d'exploitation, tous vos programmes et applications soient à jour.</a:t>
            </a:r>
            <a:r>
              <a:rPr lang="en" b="0" i="0" u="none" baseline="0" dirty="0"/>
              <a:t> Un logiciel qui n'est plus supporté par le fournisseur ne bénéficie plus de mises à jour de sécurité. Les anciens systèmes d'exploitation tels que Windows XP ou Windows 7, par exemple, les anciens programmes de messagerie électronique ou tout autre logiciel qui n'est plus supporté représentent un risque de sécurité élevé. Veillez à ce que votre antivirus</a:t>
            </a:r>
            <a:r>
              <a:rPr lang="en" b="1" i="0" u="none" baseline="0" dirty="0"/>
              <a:t> installe automatiquement les mises à jour.</a:t>
            </a:r>
            <a:r>
              <a:rPr lang="en" b="0" i="0" u="none" baseline="0" dirty="0"/>
              <a:t> </a:t>
            </a:r>
          </a:p>
          <a:p>
            <a:pPr marL="171450" indent="-171450" algn="l" rtl="0">
              <a:buFontTx/>
              <a:buChar char="-"/>
            </a:pPr>
            <a:endParaRPr lang="en" sz="1200" b="0" i="0" u="none" strike="noStrike" kern="1200" noProof="0" dirty="0">
              <a:solidFill>
                <a:schemeClr val="tx1"/>
              </a:solidFill>
              <a:effectLst/>
              <a:latin typeface="+mn-lt"/>
              <a:ea typeface="+mn-ea"/>
              <a:cs typeface="+mn-cs"/>
            </a:endParaRPr>
          </a:p>
          <a:p>
            <a:pPr marL="171450" indent="-171450" algn="l" rtl="0">
              <a:buFontTx/>
              <a:buChar char="-"/>
            </a:pPr>
            <a:endParaRPr lang="en" sz="1200" b="0" i="0" u="none" strike="noStrike" kern="1200" noProof="0" dirty="0">
              <a:solidFill>
                <a:schemeClr val="tx1"/>
              </a:solidFill>
              <a:effectLst/>
              <a:latin typeface="+mn-lt"/>
              <a:ea typeface="+mn-ea"/>
              <a:cs typeface="+mn-cs"/>
            </a:endParaRPr>
          </a:p>
          <a:p>
            <a:pPr marL="171450" indent="-171450">
              <a:buFontTx/>
              <a:buChar char="-"/>
            </a:pPr>
            <a:endParaRPr lang="nl-NL" sz="1200" b="0" i="0" u="none" strike="noStrike" kern="1200" noProof="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6</a:t>
            </a:fld>
            <a:endParaRPr lang="en-GB"/>
          </a:p>
        </p:txBody>
      </p:sp>
    </p:spTree>
    <p:extLst>
      <p:ext uri="{BB962C8B-B14F-4D97-AF65-F5344CB8AC3E}">
        <p14:creationId xmlns:p14="http://schemas.microsoft.com/office/powerpoint/2010/main" val="4027362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numCol="2"/>
          <a:lstStyle/>
          <a:p>
            <a:pPr algn="l" rtl="0"/>
            <a:r>
              <a:rPr lang="en" b="0" i="1" u="none" baseline="0" dirty="0"/>
              <a:t>(Sources: www.safeonweb.be, Vrije Universiteit Brussel, </a:t>
            </a:r>
            <a:r>
              <a:rPr lang="en" sz="1200" b="0" i="1" u="none" kern="1200" baseline="0" dirty="0">
                <a:solidFill>
                  <a:schemeClr val="tx1"/>
                </a:solidFill>
                <a:effectLst/>
                <a:latin typeface="+mn-lt"/>
                <a:ea typeface="+mn-ea"/>
                <a:cs typeface="+mn-cs"/>
              </a:rPr>
              <a:t>US Department of Homeland Security et</a:t>
            </a:r>
            <a:r>
              <a:rPr lang="en" b="0" i="0" u="none" baseline="0" dirty="0"/>
              <a:t> </a:t>
            </a:r>
            <a:r>
              <a:rPr lang="en" b="0" i="1" u="none" baseline="0" dirty="0"/>
              <a:t>BNP Paribas Fortis)</a:t>
            </a:r>
          </a:p>
          <a:p>
            <a:endParaRPr lang="en" sz="500" noProof="0" dirty="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b="0" i="0" u="none" baseline="0" dirty="0"/>
              <a:t>Utilisez de préférence l'ordinateur portable/le smartphone de votre employeur. Ils sont </a:t>
            </a:r>
            <a:r>
              <a:rPr lang="en" b="1" i="0" u="none" baseline="0" dirty="0"/>
              <a:t>mieux sécurisés et contrôlés</a:t>
            </a:r>
            <a:r>
              <a:rPr lang="en" b="0" i="0" u="none" baseline="0" dirty="0"/>
              <a:t> que vos propres appareils. En outre, votre employeur peut </a:t>
            </a:r>
            <a:r>
              <a:rPr lang="en" b="1" i="0" u="none" baseline="0" dirty="0"/>
              <a:t>immédiatement intervenir</a:t>
            </a:r>
            <a:r>
              <a:rPr lang="en" b="0" i="0" u="none" baseline="0" dirty="0"/>
              <a:t> en cas de problème.  Les appareils de votre employeur sont généralement équipés d'un </a:t>
            </a:r>
            <a:r>
              <a:rPr lang="en" sz="1200" b="0" i="0" u="none" kern="1200" baseline="0" dirty="0">
                <a:solidFill>
                  <a:schemeClr val="tx1"/>
                </a:solidFill>
                <a:effectLst/>
                <a:latin typeface="+mn-lt"/>
                <a:ea typeface="+mn-ea"/>
                <a:cs typeface="+mn-cs"/>
              </a:rPr>
              <a:t>antivirus et les mises à jour sont automatiques.  En tant que travailleur, vous n'en avez pas toujours conscience.  Pour vos appareils privés, c'est vous qui en assumez la responsabilité et un oubli est vite arrivé</a:t>
            </a:r>
            <a:r>
              <a:rPr lang="en" sz="1200" b="0" i="0" u="none" kern="1200" baseline="0" dirty="0" smtClean="0">
                <a:solidFill>
                  <a:schemeClr val="tx1"/>
                </a:solidFill>
                <a:effectLst/>
                <a:latin typeface="+mn-lt"/>
                <a:ea typeface="+mn-ea"/>
                <a:cs typeface="+mn-cs"/>
              </a:rPr>
              <a:t>.</a:t>
            </a:r>
            <a:endParaRPr lang="en" sz="1200" kern="1200" dirty="0">
              <a:solidFill>
                <a:schemeClr val="tx1"/>
              </a:solidFill>
              <a:effectLst/>
              <a:latin typeface="+mn-lt"/>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 b="0" i="0" u="none" baseline="0" dirty="0"/>
              <a:t>Si vous pouvez utiliser vos appareils privés, suivez les instructions de votre employeur et </a:t>
            </a:r>
            <a:r>
              <a:rPr lang="en" b="1" i="0" u="none" baseline="0" dirty="0"/>
              <a:t>fermez toutes les fenêtres et applications privées pendant vos sessions de travail</a:t>
            </a:r>
            <a:r>
              <a:rPr lang="en" b="1" i="0" u="none" baseline="0" dirty="0" smtClean="0"/>
              <a:t>.</a:t>
            </a:r>
            <a:endParaRPr lang="en" sz="1200"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Installez des outils de communication sûrs (suivez les directives de votre département IT ou demandez conseil à votre fournisseur IT) si vous partagez beaucoup d'informations confidentielles avec vos collègues. </a:t>
            </a:r>
            <a:r>
              <a:rPr lang="en" sz="1200" b="0" i="0" u="none" strike="noStrike" kern="1200" baseline="0" dirty="0">
                <a:solidFill>
                  <a:schemeClr val="tx1"/>
                </a:solidFill>
                <a:effectLst/>
                <a:latin typeface="+mn-lt"/>
                <a:ea typeface="+mn-ea"/>
                <a:cs typeface="+mn-cs"/>
              </a:rPr>
              <a:t>Pour envoyer des messages, les collègues ont souvent recours à WhatsApp. Threema ou Telegram  p. ex. sont des alternatives moins connues mais plus sécurisées. Pour les appels vidéo, il existe des alternatives à Skype (Zoom, Teams, Webex…). Lisez l'avis de NVISO sur Zoom</a:t>
            </a:r>
            <a:r>
              <a:rPr lang="en" b="0" i="0" u="none" baseline="0" dirty="0">
                <a:solidFill>
                  <a:schemeClr val="tx1"/>
                </a:solidFill>
              </a:rPr>
              <a:t>: </a:t>
            </a:r>
            <a:r>
              <a:rPr lang="en" b="0" i="0" u="none" baseline="0" dirty="0">
                <a:solidFill>
                  <a:schemeClr val="tx1"/>
                </a:solidFill>
                <a:hlinkClick r:id="rId3"/>
              </a:rPr>
              <a:t>to Zoom or not to Zoom </a:t>
            </a:r>
            <a:endParaRPr lang="en" sz="1200" b="1"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Toutes les applications ne sont pas sûres°: suivez les  directives de votre département IT ou demandez conseil à votre fournisseur IT.  </a:t>
            </a:r>
            <a:r>
              <a:rPr lang="en" sz="1200" b="0" i="0" u="none" strike="noStrike" kern="1200" baseline="0" dirty="0">
                <a:solidFill>
                  <a:schemeClr val="tx1"/>
                </a:solidFill>
                <a:effectLst/>
                <a:latin typeface="+mn-lt"/>
                <a:ea typeface="+mn-ea"/>
                <a:cs typeface="+mn-cs"/>
              </a:rPr>
              <a:t>Si votre département IT vous interdit, p. ex., de partager des informations confidentielles via WhatsApp ou d'envoyer des fichiers volumineux par WeTransfer, suivez ces directives: elles sont bien réfléchies et visent à limiter le risque de fuites d'informations, notamment.  Dans la plupart des cas, des alternatives valables sont également disponibles. </a:t>
            </a:r>
          </a:p>
          <a:p>
            <a:pPr marL="171450" indent="-171450" algn="l" rtl="0">
              <a:buFont typeface="Arial" panose="020B0604020202020204" pitchFamily="34" charset="0"/>
              <a:buChar char="•"/>
            </a:pP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endParaRPr lang="en" sz="1200" b="0" i="0" u="none" strike="noStrike" kern="1200" dirty="0">
              <a:solidFill>
                <a:schemeClr val="tx1"/>
              </a:solidFill>
              <a:effectLst/>
              <a:latin typeface="+mn-lt"/>
              <a:ea typeface="+mn-ea"/>
              <a:cs typeface="+mn-cs"/>
            </a:endParaRPr>
          </a:p>
          <a:p>
            <a:pPr marL="0" indent="0" algn="l" rtl="0">
              <a:buFontTx/>
              <a:buNone/>
            </a:pPr>
            <a:r>
              <a:rPr lang="en" sz="1200" b="0" i="0" u="none" strike="noStrike" kern="1200" baseline="0" dirty="0">
                <a:solidFill>
                  <a:schemeClr val="tx1"/>
                </a:solidFill>
                <a:effectLst/>
                <a:latin typeface="+mn-lt"/>
                <a:ea typeface="+mn-ea"/>
                <a:cs typeface="+mn-cs"/>
              </a:rPr>
              <a:t> </a:t>
            </a:r>
            <a:endParaRPr lang="en" sz="1200" b="1" i="0" u="none" strike="noStrike"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7</a:t>
            </a:fld>
            <a:endParaRPr lang="en-GB"/>
          </a:p>
        </p:txBody>
      </p:sp>
    </p:spTree>
    <p:extLst>
      <p:ext uri="{BB962C8B-B14F-4D97-AF65-F5344CB8AC3E}">
        <p14:creationId xmlns:p14="http://schemas.microsoft.com/office/powerpoint/2010/main" val="1655714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numCol="2">
            <a:normAutofit fontScale="85000" lnSpcReduction="20000"/>
          </a:bodyPr>
          <a:lstStyle/>
          <a:p>
            <a:pPr algn="l" rtl="0"/>
            <a:r>
              <a:rPr lang="en" b="0" i="1" u="none" baseline="0" dirty="0"/>
              <a:t>(Sources: www.safeonweb.be, Vrije Universiteit Brussel et BNP Paribas Fortis)</a:t>
            </a:r>
          </a:p>
          <a:p>
            <a:endParaRPr lang="en" sz="800" noProof="0" dirty="0"/>
          </a:p>
          <a:p>
            <a:pPr algn="l" rtl="0"/>
            <a:r>
              <a:rPr lang="en" b="0" i="0" u="none" baseline="0" dirty="0"/>
              <a:t>Un environnement de travail sécurisé signifie que vous surveillez votre vie privée et votre confidentialité dans votre bureau à domicile.  Concrètement, c'est possible de la sorte</a:t>
            </a:r>
            <a:r>
              <a:rPr lang="en" b="0" i="0" u="none" baseline="0" dirty="0" smtClean="0"/>
              <a:t>:</a:t>
            </a:r>
            <a:endParaRPr lang="en" noProof="0" dirty="0"/>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 b="1" i="0" u="none" baseline="0" dirty="0"/>
              <a:t>N'imprimez aucun contenu lié au travail chez vous </a:t>
            </a:r>
            <a:r>
              <a:rPr lang="en" b="0" i="0" u="none" baseline="0" dirty="0"/>
              <a:t>sauf accord explicite de votre département IT</a:t>
            </a:r>
            <a:r>
              <a:rPr lang="en" b="0" i="0" u="none" baseline="0" dirty="0" smtClean="0"/>
              <a:t>.</a:t>
            </a:r>
            <a:endParaRPr lang="en" sz="1200" b="1" i="0" u="none" strike="noStrike" kern="120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Verrouillez votre ordinateur quand vous quittez votre poste de travail: </a:t>
            </a:r>
            <a:r>
              <a:rPr lang="en" sz="1200" b="0" i="0" u="none" strike="noStrike" kern="1200" baseline="0" dirty="0">
                <a:solidFill>
                  <a:schemeClr val="tx1"/>
                </a:solidFill>
                <a:effectLst/>
                <a:latin typeface="+mn-lt"/>
                <a:ea typeface="+mn-ea"/>
                <a:cs typeface="+mn-cs"/>
              </a:rPr>
              <a:t>À domicile comme au bureau, prenez la bonne habitude de toujours verrouiller votre ordinateur lorsque vous quittez votre poste de travail afin que personne n'ait la possibilité d'aller fouiller dans vos fichiers. De même, avec des enfants qui jouent dans les parages, des adolescents curieux ou un chat fou de votre clavier, il est prudent de verrouiller votre appareil lorsque vous vous en absentez. Pour ce faire, utilisez les touches WIN + L ou Ctrl + Shift + Power pour les utilisateurs de Mac. </a:t>
            </a:r>
            <a:r>
              <a:rPr lang="en" sz="1200" b="0" i="0" u="none" kern="1200" baseline="0" dirty="0">
                <a:solidFill>
                  <a:schemeClr val="tx1"/>
                </a:solidFill>
                <a:effectLst/>
                <a:latin typeface="+mn-lt"/>
                <a:ea typeface="+mn-ea"/>
                <a:cs typeface="+mn-cs"/>
              </a:rPr>
              <a:t>Activez également une sécurisation PIN sur votre smartphone</a:t>
            </a:r>
            <a:r>
              <a:rPr lang="en" sz="1200" b="0" i="0" u="none" kern="1200" baseline="0" dirty="0" smtClean="0">
                <a:solidFill>
                  <a:schemeClr val="tx1"/>
                </a:solidFill>
                <a:effectLst/>
                <a:latin typeface="+mn-lt"/>
                <a:ea typeface="+mn-ea"/>
                <a:cs typeface="+mn-cs"/>
              </a:rPr>
              <a:t>.</a:t>
            </a:r>
            <a:endParaRPr lang="en" sz="1200" kern="1200" dirty="0">
              <a:solidFill>
                <a:schemeClr val="tx1"/>
              </a:solidFill>
              <a:effectLst/>
              <a:latin typeface="+mn-lt"/>
              <a:ea typeface="+mn-ea"/>
              <a:cs typeface="+mn-cs"/>
            </a:endParaRPr>
          </a:p>
          <a:p>
            <a:pPr marL="171450" marR="0" lvl="0" indent="-171450" algn="l" defTabSz="914400" rtl="0" eaLnBrk="0" fontAlgn="base" latinLnBrk="0" hangingPunct="0">
              <a:lnSpc>
                <a:spcPct val="100000"/>
              </a:lnSpc>
              <a:spcBef>
                <a:spcPct val="30000"/>
              </a:spcBef>
              <a:spcAft>
                <a:spcPct val="0"/>
              </a:spcAft>
              <a:buClrTx/>
              <a:buSzTx/>
              <a:buFontTx/>
              <a:buChar char="-"/>
              <a:tabLst/>
              <a:defRPr/>
            </a:pPr>
            <a:r>
              <a:rPr lang="en" sz="1200" b="1" i="0" u="none" strike="noStrike" kern="1200" baseline="0" dirty="0">
                <a:solidFill>
                  <a:schemeClr val="tx1"/>
                </a:solidFill>
                <a:effectLst/>
                <a:latin typeface="+mn-lt"/>
                <a:ea typeface="+mn-ea"/>
                <a:cs typeface="+mn-cs"/>
              </a:rPr>
              <a:t>Éteignez votre ordinateur tous les soirs. </a:t>
            </a:r>
            <a:r>
              <a:rPr lang="en" sz="1200" b="0" i="0" u="none" strike="noStrike" kern="1200" baseline="0" dirty="0">
                <a:solidFill>
                  <a:schemeClr val="tx1"/>
                </a:solidFill>
                <a:effectLst/>
                <a:latin typeface="+mn-lt"/>
                <a:ea typeface="+mn-ea"/>
                <a:cs typeface="+mn-cs"/>
              </a:rPr>
              <a:t>Résistez à la tentation de mettre votre ordinateur en veille le soir pour pouvoir reprendre rapidement le travail le lendemain matin. Si vous éteignez votre ordinateur, les nouvelles mises à jour seront exécutées. Une partie de ces mises à jour signifie une amélioration de la sécurité. Il est donc important d'exécuter régulièrement ces mises à jour.  </a:t>
            </a:r>
            <a:endParaRPr lang="en" sz="1200" b="0" i="0" u="none" strike="noStrike" kern="120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Ne laissez traîner aucun mot de passe: </a:t>
            </a:r>
            <a:r>
              <a:rPr lang="en" sz="1200" b="0" i="0" u="none" strike="noStrike" kern="1200" baseline="0" dirty="0">
                <a:solidFill>
                  <a:schemeClr val="tx1"/>
                </a:solidFill>
                <a:effectLst/>
                <a:latin typeface="+mn-lt"/>
                <a:ea typeface="+mn-ea"/>
                <a:cs typeface="+mn-cs"/>
              </a:rPr>
              <a:t> Il va de soi que vous n'apposerez aucun post-it avec des mots de passe sur votre écran. Glisser un morceau de papier discret sous votre clavier n'est pas non plus une bonne idée. Évidemment, il est difficile de retenir les mots de passe de vos comptes personnels et professionnels. Dès lors, conservez vos mots de passe dans un coffre à mots de passe en ligne (un gestionnaire de mots de passe) que vous sécurisez à l'aide d'une phrase secrète forte. Vous ne devez plus retenir qu'un seul mot de passe. Lorsque vous le pouvez, utilisez la Two-Factor Authentication (2FA) </a:t>
            </a:r>
            <a:r>
              <a:rPr lang="en" sz="1200" b="0" i="0" u="none" kern="1200" baseline="0" dirty="0">
                <a:solidFill>
                  <a:schemeClr val="tx1"/>
                </a:solidFill>
                <a:effectLst/>
                <a:latin typeface="+mn-lt"/>
                <a:ea typeface="+mn-ea"/>
                <a:cs typeface="+mn-cs"/>
                <a:hlinkClick r:id="rId3"/>
              </a:rPr>
              <a:t>https://www.safeonweb.be/fr/utilisez-des-mots-de-passe-surs</a:t>
            </a:r>
            <a:endParaRPr lang="en" sz="1200" b="0" i="0" u="sng" kern="1200" dirty="0">
              <a:solidFill>
                <a:schemeClr val="tx1"/>
              </a:solidFill>
              <a:effectLst/>
              <a:latin typeface="+mn-lt"/>
              <a:ea typeface="+mn-ea"/>
              <a:cs typeface="+mn-cs"/>
            </a:endParaRPr>
          </a:p>
          <a:p>
            <a:pPr marL="171450" indent="-171450" algn="l" rtl="0">
              <a:buFontTx/>
              <a:buChar char="-"/>
            </a:pPr>
            <a:endParaRPr lang="en" sz="1200" b="0" i="0" u="sng" kern="120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Menez les entretiens confidentiels loin des oreilles indiscrètes. </a:t>
            </a:r>
            <a:r>
              <a:rPr lang="en" sz="1200" b="0" i="0" u="none" strike="noStrike" kern="1200" baseline="0" dirty="0">
                <a:solidFill>
                  <a:schemeClr val="tx1"/>
                </a:solidFill>
                <a:effectLst/>
                <a:latin typeface="+mn-lt"/>
                <a:ea typeface="+mn-ea"/>
                <a:cs typeface="+mn-cs"/>
              </a:rPr>
              <a:t> Si vous menez des entretien chez vous ou dans le train, veillez à ce que des tiers ne puissent pas vous écouter. Le but n'est pas de rendre publiques des informations sur votre travail, vos clients ou votre entreprise. Veuillez à avoir un endroit où appeler en toute discrétion chez vous aussi.</a:t>
            </a:r>
          </a:p>
          <a:p>
            <a:pPr marL="171450" indent="-171450" algn="l" rtl="0">
              <a:buFontTx/>
              <a:buChar char="-"/>
            </a:pPr>
            <a:endParaRPr lang="en" sz="1200" b="0" i="0" u="none" strike="noStrike" kern="1200" dirty="0">
              <a:solidFill>
                <a:schemeClr val="tx1"/>
              </a:solidFill>
              <a:effectLst/>
              <a:latin typeface="+mn-lt"/>
              <a:ea typeface="+mn-ea"/>
              <a:cs typeface="+mn-cs"/>
            </a:endParaRPr>
          </a:p>
          <a:p>
            <a:pPr marL="171450" indent="-171450" algn="l" rtl="0">
              <a:buFontTx/>
              <a:buChar char="-"/>
            </a:pPr>
            <a:r>
              <a:rPr lang="en" sz="1200" b="1" i="0" u="none" strike="noStrike" kern="1200" baseline="0" dirty="0">
                <a:solidFill>
                  <a:schemeClr val="tx1"/>
                </a:solidFill>
                <a:effectLst/>
                <a:latin typeface="+mn-lt"/>
                <a:ea typeface="+mn-ea"/>
                <a:cs typeface="+mn-cs"/>
              </a:rPr>
              <a:t>N'autorisez pas vos enfants ou des visiteurs à accéder à votre ordinateur ou smartphone de travail. </a:t>
            </a:r>
            <a:r>
              <a:rPr lang="en" sz="1200" b="0" i="0" u="none" strike="noStrike" kern="1200" baseline="0" dirty="0">
                <a:solidFill>
                  <a:schemeClr val="tx1"/>
                </a:solidFill>
                <a:effectLst/>
                <a:latin typeface="+mn-lt"/>
                <a:ea typeface="+mn-ea"/>
                <a:cs typeface="+mn-cs"/>
              </a:rPr>
              <a:t>Il peut être tentant de laisser vos enfants travailler/jouer/suivre des cours sur votre ordinateur de travail, mais cela accroît les risque de sécurité. Au bureau, vous ne devez pas vous soucier des enfants, invités ou autres membres de la famille qui utilisent votre ordinateur de travail ou les systèmes de votre employeur. En cas de télétravail, faites savoir clairement à votre famille et vos amis qu'ils ne peuvent pas utiliser vos systèmes de travail. Les informations pourraient être supprimées ou modifiées par accident, ou le système peut, dans le pire des cas, être infecté par accident. </a:t>
            </a:r>
          </a:p>
          <a:p>
            <a:pPr marL="0" indent="0" algn="l" rtl="0">
              <a:buFontTx/>
              <a:buNone/>
            </a:pPr>
            <a:r>
              <a:rPr lang="en" sz="1200" b="0" i="0" u="none" strike="noStrike" kern="1200" baseline="0" dirty="0">
                <a:solidFill>
                  <a:schemeClr val="tx1"/>
                </a:solidFill>
                <a:effectLst/>
                <a:latin typeface="+mn-lt"/>
                <a:ea typeface="+mn-ea"/>
                <a:cs typeface="+mn-cs"/>
              </a:rPr>
              <a:t> </a:t>
            </a:r>
            <a:endParaRPr lang="en" sz="1200" b="1" i="0" u="none" strike="noStrike"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8</a:t>
            </a:fld>
            <a:endParaRPr lang="en-GB"/>
          </a:p>
        </p:txBody>
      </p:sp>
    </p:spTree>
    <p:extLst>
      <p:ext uri="{BB962C8B-B14F-4D97-AF65-F5344CB8AC3E}">
        <p14:creationId xmlns:p14="http://schemas.microsoft.com/office/powerpoint/2010/main" val="2781520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1038" y="4783138"/>
            <a:ext cx="5446712" cy="5157787"/>
          </a:xfrm>
        </p:spPr>
        <p:txBody>
          <a:bodyPr numCol="2">
            <a:normAutofit fontScale="85000" lnSpcReduction="10000"/>
          </a:bodyPr>
          <a:lstStyle/>
          <a:p>
            <a:pPr algn="l" rtl="0"/>
            <a:r>
              <a:rPr lang="en" b="0" i="1" u="none" baseline="0" dirty="0"/>
              <a:t>(Sources: www.safeonweb.be &amp; BNP Paribas Fortis)</a:t>
            </a:r>
          </a:p>
          <a:p>
            <a:endParaRPr lang="en" noProof="0" dirty="0"/>
          </a:p>
          <a:p>
            <a:pPr algn="l" rtl="0"/>
            <a:r>
              <a:rPr lang="en" b="1" i="0" u="none" baseline="0" dirty="0"/>
              <a:t>Reconnaissez les messages frauduleux à </a:t>
            </a:r>
            <a:r>
              <a:rPr lang="en" b="1" i="0" u="none" baseline="0" dirty="0" smtClean="0"/>
              <a:t>temps</a:t>
            </a:r>
            <a:endParaRPr lang="en" noProof="0" dirty="0"/>
          </a:p>
          <a:p>
            <a:pPr algn="l" rtl="0"/>
            <a:r>
              <a:rPr lang="en" sz="1200" b="0" i="0" u="none" strike="noStrike" kern="1200" baseline="0" dirty="0">
                <a:solidFill>
                  <a:schemeClr val="tx1"/>
                </a:solidFill>
                <a:effectLst/>
                <a:latin typeface="+mn-lt"/>
                <a:ea typeface="+mn-ea"/>
                <a:cs typeface="+mn-cs"/>
              </a:rPr>
              <a:t>Faites particulièrement attention aux e-mails que vous recevez. Le remède au coronavirus p. ex. n'est pas fourni par e-mail. Le Centre pour la Cybersécurité Belgique (CCB) reçoit actuellement différents signalements de messages frauduleux sur le coronavirus</a:t>
            </a:r>
            <a:r>
              <a:rPr lang="en" sz="1200" b="0" i="0" u="none" strike="noStrike" kern="1200" baseline="0" dirty="0" smtClean="0">
                <a:solidFill>
                  <a:schemeClr val="tx1"/>
                </a:solidFill>
                <a:effectLst/>
                <a:latin typeface="+mn-lt"/>
                <a:ea typeface="+mn-ea"/>
                <a:cs typeface="+mn-cs"/>
              </a:rPr>
              <a:t>:</a:t>
            </a:r>
            <a:endParaRPr lang="en" sz="1200" b="0" i="0" u="none" strike="noStrike"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 b="0" i="0" u="none" strike="noStrike" kern="1200" baseline="0" dirty="0">
                <a:solidFill>
                  <a:schemeClr val="tx1"/>
                </a:solidFill>
                <a:effectLst/>
                <a:latin typeface="+mn-lt"/>
                <a:ea typeface="+mn-ea"/>
                <a:cs typeface="+mn-cs"/>
              </a:rPr>
              <a:t>avec des offres de masques buccaux</a:t>
            </a:r>
          </a:p>
          <a:p>
            <a:pPr marL="171450" indent="-171450">
              <a:buFont typeface="Arial" panose="020B0604020202020204" pitchFamily="34" charset="0"/>
              <a:buChar char="•"/>
            </a:pPr>
            <a:r>
              <a:rPr lang="en" b="0" i="0" u="none" strike="noStrike" kern="1200" baseline="0" dirty="0">
                <a:solidFill>
                  <a:schemeClr val="tx1"/>
                </a:solidFill>
                <a:effectLst/>
                <a:latin typeface="+mn-lt"/>
                <a:ea typeface="+mn-ea"/>
                <a:cs typeface="+mn-cs"/>
              </a:rPr>
              <a:t>avec des fausses actions de collecte de fonds pour les victimes du virus</a:t>
            </a:r>
          </a:p>
          <a:p>
            <a:pPr marL="171450" indent="-171450">
              <a:buFont typeface="Arial" panose="020B0604020202020204" pitchFamily="34" charset="0"/>
              <a:buChar char="•"/>
            </a:pPr>
            <a:r>
              <a:rPr lang="en" b="0" i="0" u="none" strike="noStrike" kern="1200" baseline="0" dirty="0">
                <a:solidFill>
                  <a:schemeClr val="tx1"/>
                </a:solidFill>
                <a:effectLst/>
                <a:latin typeface="+mn-lt"/>
                <a:ea typeface="+mn-ea"/>
                <a:cs typeface="+mn-cs"/>
              </a:rPr>
              <a:t>avec des liens renvoyant vers des faux sites d'information</a:t>
            </a:r>
          </a:p>
          <a:p>
            <a:pPr marL="171450" indent="-171450">
              <a:buFont typeface="Arial" panose="020B0604020202020204" pitchFamily="34" charset="0"/>
              <a:buChar char="•"/>
            </a:pPr>
            <a:r>
              <a:rPr lang="en" b="0" i="0" u="none" strike="noStrike" kern="1200" baseline="0" dirty="0">
                <a:solidFill>
                  <a:schemeClr val="tx1"/>
                </a:solidFill>
                <a:effectLst/>
                <a:latin typeface="+mn-lt"/>
                <a:ea typeface="+mn-ea"/>
                <a:cs typeface="+mn-cs"/>
              </a:rPr>
              <a:t>avec des offres de vaccins</a:t>
            </a:r>
          </a:p>
          <a:p>
            <a:pPr marL="628650" lvl="1" indent="-171450" algn="l" rtl="0">
              <a:buFont typeface="Arial" panose="020B0604020202020204" pitchFamily="34" charset="0"/>
              <a:buChar char="•"/>
            </a:pPr>
            <a:endParaRPr lang="en" sz="1200" b="0" i="0" u="none" strike="noStrike" kern="1200" dirty="0">
              <a:solidFill>
                <a:schemeClr val="tx1"/>
              </a:solidFill>
              <a:effectLst/>
              <a:latin typeface="+mn-lt"/>
              <a:ea typeface="+mn-ea"/>
              <a:cs typeface="+mn-cs"/>
            </a:endParaRPr>
          </a:p>
          <a:p>
            <a:pPr marL="0" lvl="0" indent="0" algn="l" rtl="0">
              <a:buFont typeface="Arial" panose="020B0604020202020204" pitchFamily="34" charset="0"/>
              <a:buNone/>
            </a:pPr>
            <a:r>
              <a:rPr lang="en" sz="1200" b="0" i="0" u="none" strike="noStrike" kern="1200" baseline="0" dirty="0">
                <a:solidFill>
                  <a:schemeClr val="tx1"/>
                </a:solidFill>
                <a:effectLst/>
                <a:latin typeface="+mn-lt"/>
                <a:ea typeface="+mn-ea"/>
                <a:cs typeface="+mn-cs"/>
              </a:rPr>
              <a:t>Recherchez les informations exactes. Vous trouverez les messages officiels du SPF Santé publique sur le site web </a:t>
            </a:r>
            <a:r>
              <a:rPr lang="en" sz="1200" b="0" i="0" u="sng" kern="1200" baseline="0" dirty="0">
                <a:solidFill>
                  <a:schemeClr val="tx1"/>
                </a:solidFill>
                <a:effectLst/>
                <a:latin typeface="+mn-lt"/>
                <a:ea typeface="+mn-ea"/>
                <a:cs typeface="+mn-cs"/>
                <a:hlinkClick r:id="rId3"/>
              </a:rPr>
              <a:t>info-coronavirus.be.</a:t>
            </a:r>
            <a:endParaRPr lang="en" sz="1200" b="0" i="0" u="none" strike="noStrike" kern="1200" dirty="0">
              <a:solidFill>
                <a:schemeClr val="tx1"/>
              </a:solidFill>
              <a:effectLst/>
              <a:latin typeface="+mn-lt"/>
              <a:ea typeface="+mn-ea"/>
              <a:cs typeface="+mn-cs"/>
            </a:endParaRPr>
          </a:p>
          <a:p>
            <a:pPr marL="457200" lvl="1" indent="0" algn="l" rtl="0">
              <a:buFont typeface="Arial" panose="020B0604020202020204" pitchFamily="34" charset="0"/>
              <a:buNone/>
            </a:pPr>
            <a:endParaRPr lang="en" sz="1200" b="0" i="0" u="none" strike="noStrike" kern="1200" dirty="0">
              <a:solidFill>
                <a:schemeClr val="tx1"/>
              </a:solidFill>
              <a:effectLst/>
              <a:latin typeface="+mn-lt"/>
              <a:ea typeface="+mn-ea"/>
              <a:cs typeface="+mn-cs"/>
            </a:endParaRPr>
          </a:p>
          <a:p>
            <a:pPr marL="0" indent="0" algn="l" rtl="0">
              <a:buFontTx/>
              <a:buNone/>
            </a:pPr>
            <a:r>
              <a:rPr lang="en" sz="1200" b="1" i="0" u="none" strike="noStrike" kern="1200" baseline="0" dirty="0">
                <a:solidFill>
                  <a:schemeClr val="tx1"/>
                </a:solidFill>
                <a:effectLst/>
                <a:latin typeface="+mn-lt"/>
                <a:ea typeface="+mn-ea"/>
                <a:cs typeface="+mn-cs"/>
              </a:rPr>
              <a:t>Que faire si vous recevez un message frauduleux? </a:t>
            </a:r>
            <a:endParaRPr lang="en" sz="1200" b="1"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Ne cliquez pas sur les liens ou images des messages frauduleux et n'ouvrez aucune pièce jointe. </a:t>
            </a:r>
            <a:r>
              <a:rPr lang="en" sz="1200" b="1" i="0" u="none" strike="noStrike" kern="1200" baseline="0" dirty="0">
                <a:solidFill>
                  <a:schemeClr val="tx1"/>
                </a:solidFill>
                <a:effectLst/>
                <a:latin typeface="+mn-lt"/>
                <a:ea typeface="+mn-ea"/>
                <a:cs typeface="+mn-cs"/>
              </a:rPr>
              <a:t>Téléchargez les pièces jointes ou ouvrez les liens </a:t>
            </a:r>
            <a:r>
              <a:rPr lang="en" sz="1200" b="0" i="0" u="none" strike="noStrike" kern="1200" baseline="0" dirty="0">
                <a:solidFill>
                  <a:schemeClr val="tx1"/>
                </a:solidFill>
                <a:effectLst/>
                <a:latin typeface="+mn-lt"/>
                <a:ea typeface="+mn-ea"/>
                <a:cs typeface="+mn-cs"/>
              </a:rPr>
              <a:t>des e-mails uniquement lorsqu'ils proviennent de</a:t>
            </a:r>
            <a:r>
              <a:rPr lang="en" sz="1200" b="1" i="0" u="none" strike="noStrike" kern="1200" baseline="0" dirty="0">
                <a:solidFill>
                  <a:schemeClr val="tx1"/>
                </a:solidFill>
                <a:effectLst/>
                <a:latin typeface="+mn-lt"/>
                <a:ea typeface="+mn-ea"/>
                <a:cs typeface="+mn-cs"/>
              </a:rPr>
              <a:t> sources connues et fiables.</a:t>
            </a:r>
            <a:r>
              <a:rPr lang="en" sz="1200" b="0" i="0" u="none" strike="noStrike" kern="1200" baseline="0" dirty="0">
                <a:solidFill>
                  <a:schemeClr val="tx1"/>
                </a:solidFill>
                <a:effectLst/>
                <a:latin typeface="+mn-lt"/>
                <a:ea typeface="+mn-ea"/>
                <a:cs typeface="+mn-cs"/>
              </a:rPr>
              <a:t> Ne le faites pas s'ils viennent d'autres sources, même si le message semble urgent ou séduisant</a:t>
            </a:r>
            <a:r>
              <a:rPr lang="en" sz="1200" b="0" i="0" u="none" strike="noStrike" kern="1200" baseline="0" dirty="0" smtClean="0">
                <a:solidFill>
                  <a:schemeClr val="tx1"/>
                </a:solidFill>
                <a:effectLst/>
                <a:latin typeface="+mn-lt"/>
                <a:ea typeface="+mn-ea"/>
                <a:cs typeface="+mn-cs"/>
              </a:rPr>
              <a:t>.</a:t>
            </a: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En cas de doute, recherchez le site web via un moteur de recherche. </a:t>
            </a: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N'ouvrez certainement pas des documents et pièces jointes de sources officielles non confirmées sur le COVID-19, sur aucun appareil. </a:t>
            </a: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Ne téléchargez pas de logiciel non officiel sur votre ordinateur ou d'app sur votre smarphone en dehors de l'App Store officiel pour en savoir plus sur le COVID-19</a:t>
            </a:r>
            <a:r>
              <a:rPr lang="en" sz="1200" b="0" i="0" u="none" strike="noStrike" kern="1200" baseline="0" dirty="0" smtClean="0">
                <a:solidFill>
                  <a:schemeClr val="tx1"/>
                </a:solidFill>
                <a:effectLst/>
                <a:latin typeface="+mn-lt"/>
                <a:ea typeface="+mn-ea"/>
                <a:cs typeface="+mn-cs"/>
              </a:rPr>
              <a:t>.</a:t>
            </a: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0" i="0" u="none" strike="noStrike" kern="1200" baseline="0" dirty="0">
                <a:solidFill>
                  <a:schemeClr val="tx1"/>
                </a:solidFill>
                <a:effectLst/>
                <a:latin typeface="+mn-lt"/>
                <a:ea typeface="+mn-ea"/>
                <a:cs typeface="+mn-cs"/>
              </a:rPr>
              <a:t>Ne contribuez pas à la diffusion de messages frauduleux qui ne feront qu'effrayer vos amis et votre famille.</a:t>
            </a:r>
          </a:p>
          <a:p>
            <a:pPr marL="171450" indent="-171450" algn="l" rtl="0">
              <a:buFont typeface="Arial" panose="020B0604020202020204" pitchFamily="34" charset="0"/>
              <a:buChar char="•"/>
            </a:pPr>
            <a:endParaRPr lang="en" sz="1200" b="0" i="0" u="none" strike="noStrike"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n" sz="1200" b="1" i="0" u="none" strike="noStrike" kern="1200" baseline="0" dirty="0">
                <a:solidFill>
                  <a:schemeClr val="tx1"/>
                </a:solidFill>
                <a:effectLst/>
                <a:latin typeface="+mn-lt"/>
                <a:ea typeface="+mn-ea"/>
                <a:cs typeface="+mn-cs"/>
              </a:rPr>
              <a:t>Transférez les messages suspects à</a:t>
            </a:r>
            <a:r>
              <a:rPr lang="en" sz="1200" b="0" i="0" u="none" strike="noStrike" kern="1200" baseline="0" dirty="0">
                <a:solidFill>
                  <a:schemeClr val="tx1"/>
                </a:solidFill>
                <a:effectLst/>
                <a:latin typeface="+mn-lt"/>
                <a:ea typeface="+mn-ea"/>
                <a:cs typeface="+mn-cs"/>
              </a:rPr>
              <a:t> </a:t>
            </a:r>
            <a:r>
              <a:rPr lang="en" sz="1200" b="0" i="0" u="sng" strike="noStrike" kern="1200" baseline="0" dirty="0">
                <a:solidFill>
                  <a:srgbClr val="1BB7D5"/>
                </a:solidFill>
                <a:effectLst/>
                <a:latin typeface="+mn-lt"/>
                <a:ea typeface="+mn-ea"/>
                <a:cs typeface="+mn-cs"/>
              </a:rPr>
              <a:t>suspect</a:t>
            </a:r>
            <a:r>
              <a:rPr lang="en" sz="1200" b="0" i="0" u="sng" strike="noStrike" kern="1200" baseline="0" dirty="0">
                <a:solidFill>
                  <a:srgbClr val="1BB7D5"/>
                </a:solidFill>
                <a:effectLst/>
                <a:latin typeface="+mn-lt"/>
                <a:ea typeface="+mn-ea"/>
                <a:cs typeface="+mn-cs"/>
                <a:hlinkClick r:id="rId4">
                  <a:extLst>
                    <a:ext uri="{A12FA001-AC4F-418D-AE19-62706E023703}">
                      <ahyp:hlinkClr xmlns:ahyp="http://schemas.microsoft.com/office/drawing/2018/hyperlinkcolor" xmlns="" val="tx"/>
                    </a:ext>
                  </a:extLst>
                </a:hlinkClick>
              </a:rPr>
              <a:t>@sa</a:t>
            </a:r>
            <a:r>
              <a:rPr lang="nl-BE" sz="1200" b="0" i="0" u="sng" strike="noStrike" kern="1200" baseline="0" dirty="0" err="1">
                <a:solidFill>
                  <a:srgbClr val="1BB7D5"/>
                </a:solidFill>
                <a:effectLst/>
                <a:latin typeface="+mn-lt"/>
                <a:ea typeface="+mn-ea"/>
                <a:cs typeface="+mn-cs"/>
                <a:hlinkClick r:id="rId4">
                  <a:extLst>
                    <a:ext uri="{A12FA001-AC4F-418D-AE19-62706E023703}">
                      <ahyp:hlinkClr xmlns:ahyp="http://schemas.microsoft.com/office/drawing/2018/hyperlinkcolor" xmlns="" val="tx"/>
                    </a:ext>
                  </a:extLst>
                </a:hlinkClick>
              </a:rPr>
              <a:t>feo</a:t>
            </a:r>
            <a:r>
              <a:rPr lang="en" sz="1200" b="0" i="0" u="sng" strike="noStrike" kern="1200" baseline="0" dirty="0">
                <a:solidFill>
                  <a:srgbClr val="1BB7D5"/>
                </a:solidFill>
                <a:effectLst/>
                <a:latin typeface="+mn-lt"/>
                <a:ea typeface="+mn-ea"/>
                <a:cs typeface="+mn-cs"/>
                <a:hlinkClick r:id="rId4">
                  <a:extLst>
                    <a:ext uri="{A12FA001-AC4F-418D-AE19-62706E023703}">
                      <ahyp:hlinkClr xmlns:ahyp="http://schemas.microsoft.com/office/drawing/2018/hyperlinkcolor" xmlns="" val="tx"/>
                    </a:ext>
                  </a:extLst>
                </a:hlinkClick>
              </a:rPr>
              <a:t>nweb.be</a:t>
            </a:r>
            <a:r>
              <a:rPr lang="en" sz="1200" b="0" i="0" u="none" strike="noStrike" kern="1200" baseline="0" dirty="0">
                <a:solidFill>
                  <a:srgbClr val="1BB7D5"/>
                </a:solidFill>
                <a:effectLst/>
                <a:latin typeface="+mn-lt"/>
                <a:ea typeface="+mn-ea"/>
                <a:cs typeface="+mn-cs"/>
              </a:rPr>
              <a:t> </a:t>
            </a:r>
            <a:r>
              <a:rPr lang="en" sz="1200" b="0" i="0" u="none" strike="noStrike" kern="1200" baseline="0" dirty="0">
                <a:solidFill>
                  <a:schemeClr val="tx1"/>
                </a:solidFill>
                <a:effectLst/>
                <a:latin typeface="+mn-lt"/>
                <a:ea typeface="+mn-ea"/>
                <a:cs typeface="+mn-cs"/>
              </a:rPr>
              <a:t>ou à la mailbox phishing de votre banque.</a:t>
            </a:r>
          </a:p>
          <a:p>
            <a:pPr marL="171450" indent="-171450" algn="l" rtl="0">
              <a:buFont typeface="Arial" panose="020B0604020202020204" pitchFamily="34" charset="0"/>
              <a:buChar char="•"/>
            </a:pPr>
            <a:endParaRPr lang="en" sz="1200" b="0" i="0" u="none" strike="noStrike" kern="1200" dirty="0">
              <a:solidFill>
                <a:schemeClr val="tx1"/>
              </a:solidFill>
              <a:effectLst/>
              <a:latin typeface="+mn-lt"/>
              <a:ea typeface="+mn-ea"/>
              <a:cs typeface="+mn-cs"/>
            </a:endParaRPr>
          </a:p>
          <a:p>
            <a:pPr marL="0" indent="0" algn="l" rtl="0">
              <a:buFont typeface="Arial" panose="020B0604020202020204" pitchFamily="34" charset="0"/>
              <a:buNone/>
            </a:pPr>
            <a:endParaRPr lang="en" sz="1200" b="0" i="0" u="none" strike="noStrike" kern="1200" dirty="0">
              <a:solidFill>
                <a:schemeClr val="tx1"/>
              </a:solidFill>
              <a:effectLst/>
              <a:latin typeface="+mn-lt"/>
              <a:ea typeface="+mn-ea"/>
              <a:cs typeface="+mn-cs"/>
            </a:endParaRPr>
          </a:p>
          <a:p>
            <a:pPr marL="0" indent="0" algn="l" rtl="0">
              <a:buFont typeface="Arial" panose="020B0604020202020204" pitchFamily="34" charset="0"/>
              <a:buNone/>
            </a:pPr>
            <a:r>
              <a:rPr lang="en" sz="1200" b="1" i="0" u="none" strike="noStrike" kern="1200" baseline="0" dirty="0">
                <a:solidFill>
                  <a:schemeClr val="tx1"/>
                </a:solidFill>
                <a:effectLst/>
                <a:latin typeface="+mn-lt"/>
                <a:ea typeface="+mn-ea"/>
                <a:cs typeface="+mn-cs"/>
              </a:rPr>
              <a:t>Que faire si vous avez cliqué sur une pièce jointe dans un message suspect?</a:t>
            </a:r>
          </a:p>
          <a:p>
            <a:pPr marL="0" indent="0" algn="l" rtl="0">
              <a:buFont typeface="Arial" panose="020B0604020202020204" pitchFamily="34" charset="0"/>
              <a:buNone/>
            </a:pPr>
            <a:endParaRPr lang="en" sz="1200" b="0" i="0" u="none" strike="noStrike" kern="1200" dirty="0">
              <a:solidFill>
                <a:schemeClr val="tx1"/>
              </a:solidFill>
              <a:effectLst/>
              <a:latin typeface="+mn-lt"/>
              <a:ea typeface="+mn-ea"/>
              <a:cs typeface="+mn-cs"/>
            </a:endParaRPr>
          </a:p>
          <a:p>
            <a:pPr marL="0" indent="0" algn="l" rtl="0">
              <a:buFont typeface="Arial" panose="020B0604020202020204" pitchFamily="34" charset="0"/>
              <a:buNone/>
            </a:pPr>
            <a:r>
              <a:rPr lang="en" sz="1200" b="0" i="0" u="none" strike="noStrike" kern="1200" baseline="0" dirty="0">
                <a:solidFill>
                  <a:schemeClr val="tx1"/>
                </a:solidFill>
                <a:effectLst/>
                <a:latin typeface="+mn-lt"/>
                <a:ea typeface="+mn-ea"/>
                <a:cs typeface="+mn-cs"/>
              </a:rPr>
              <a:t>Vous suspectez quelqu'un de connaître votre de passe, ou d'avoir reçu un e-mail de phishing à votre adresse e-mail ou sur le téléphone de votre employeur?  Vous avez ouvert le lien ou la pièce jointe d'un message suspect? Vous avez perdu votre ordinateur portable, smartphone ou tablette de votre employeur, ou il a été volé? Signalez-le immédiatement à votre employeur.</a:t>
            </a:r>
          </a:p>
          <a:p>
            <a:pPr marL="0" indent="0">
              <a:buFont typeface="Arial" panose="020B0604020202020204" pitchFamily="34" charset="0"/>
              <a:buNone/>
            </a:pPr>
            <a:endParaRPr lang="nl-NL" sz="1200" b="1" i="0" u="none" strike="noStrike"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pPr>
              <a:defRPr/>
            </a:pPr>
            <a:fld id="{67FB5AD9-BBE2-814A-8701-E814EB4461D2}" type="slidenum">
              <a:rPr lang="en-GB" smtClean="0"/>
              <a:pPr>
                <a:defRPr/>
              </a:pPr>
              <a:t>9</a:t>
            </a:fld>
            <a:endParaRPr lang="en-GB" dirty="0"/>
          </a:p>
        </p:txBody>
      </p:sp>
    </p:spTree>
    <p:extLst>
      <p:ext uri="{BB962C8B-B14F-4D97-AF65-F5344CB8AC3E}">
        <p14:creationId xmlns:p14="http://schemas.microsoft.com/office/powerpoint/2010/main" val="515649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Espace réservé du texte 9"/>
          <p:cNvSpPr>
            <a:spLocks noGrp="1"/>
          </p:cNvSpPr>
          <p:nvPr>
            <p:ph type="body" sz="quarter" idx="13" hasCustomPrompt="1"/>
          </p:nvPr>
        </p:nvSpPr>
        <p:spPr>
          <a:xfrm>
            <a:off x="3416300" y="3271838"/>
            <a:ext cx="4476750" cy="2151062"/>
          </a:xfrm>
        </p:spPr>
        <p:txBody>
          <a:bodyPr/>
          <a:lstStyle>
            <a:lvl1pPr marL="0" indent="0">
              <a:buFontTx/>
              <a:buNone/>
              <a:defRPr sz="2400" b="1" i="0" baseline="0">
                <a:solidFill>
                  <a:srgbClr val="1BB7D5"/>
                </a:solidFill>
                <a:latin typeface="Avenir Heavy" charset="0"/>
                <a:ea typeface="Avenir Heavy" charset="0"/>
                <a:cs typeface="Avenir Heavy" charset="0"/>
              </a:defRPr>
            </a:lvl1pPr>
          </a:lstStyle>
          <a:p>
            <a:pPr lvl="0"/>
            <a:r>
              <a:rPr lang="fr-FR" dirty="0"/>
              <a:t>CLICK TO EDIT MASTER TITLE STYLE</a:t>
            </a:r>
          </a:p>
        </p:txBody>
      </p:sp>
      <p:sp>
        <p:nvSpPr>
          <p:cNvPr id="14" name="Espace réservé du texte 13"/>
          <p:cNvSpPr>
            <a:spLocks noGrp="1"/>
          </p:cNvSpPr>
          <p:nvPr>
            <p:ph type="body" sz="quarter" idx="14" hasCustomPrompt="1"/>
          </p:nvPr>
        </p:nvSpPr>
        <p:spPr>
          <a:xfrm>
            <a:off x="3416300" y="5599889"/>
            <a:ext cx="4796757" cy="898274"/>
          </a:xfrm>
        </p:spPr>
        <p:txBody>
          <a:bodyPr/>
          <a:lstStyle>
            <a:lvl1pPr marL="0" indent="0" eaLnBrk="1" hangingPunct="1">
              <a:spcBef>
                <a:spcPct val="0"/>
              </a:spcBef>
              <a:buFontTx/>
              <a:buNone/>
              <a:defRPr sz="1400">
                <a:solidFill>
                  <a:srgbClr val="E22567"/>
                </a:solidFill>
              </a:defRPr>
            </a:lvl1pPr>
          </a:lstStyle>
          <a:p>
            <a:pPr eaLnBrk="1" hangingPunct="1">
              <a:spcBef>
                <a:spcPct val="0"/>
              </a:spcBef>
              <a:buFontTx/>
              <a:buNone/>
            </a:pPr>
            <a:r>
              <a:rPr lang="en-US" altLang="en-US" sz="1400" dirty="0">
                <a:solidFill>
                  <a:srgbClr val="E22567"/>
                </a:solidFill>
                <a:latin typeface="Avenir Book" charset="0"/>
              </a:rPr>
              <a:t>City I date month year</a:t>
            </a:r>
          </a:p>
        </p:txBody>
      </p:sp>
    </p:spTree>
    <p:extLst>
      <p:ext uri="{BB962C8B-B14F-4D97-AF65-F5344CB8AC3E}">
        <p14:creationId xmlns:p14="http://schemas.microsoft.com/office/powerpoint/2010/main" val="1872502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nl-BE"/>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C2AD97F-BA35-4E4B-962E-AD287A58D4F4}" type="slidenum">
              <a:rPr lang="en-US" altLang="en-US"/>
              <a:pPr>
                <a:defRPr/>
              </a:pPr>
              <a:t>‹#›</a:t>
            </a:fld>
            <a:endParaRPr lang="en-US" altLang="en-US"/>
          </a:p>
        </p:txBody>
      </p:sp>
    </p:spTree>
    <p:extLst>
      <p:ext uri="{BB962C8B-B14F-4D97-AF65-F5344CB8AC3E}">
        <p14:creationId xmlns:p14="http://schemas.microsoft.com/office/powerpoint/2010/main" val="353635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3CDB207-49D2-1146-A396-09B36D99F009}" type="slidenum">
              <a:rPr lang="en-US" altLang="en-US"/>
              <a:pPr>
                <a:defRPr/>
              </a:pPr>
              <a:t>‹#›</a:t>
            </a:fld>
            <a:endParaRPr lang="en-US" altLang="en-US"/>
          </a:p>
        </p:txBody>
      </p:sp>
    </p:spTree>
    <p:extLst>
      <p:ext uri="{BB962C8B-B14F-4D97-AF65-F5344CB8AC3E}">
        <p14:creationId xmlns:p14="http://schemas.microsoft.com/office/powerpoint/2010/main" val="14652863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Content with Caption">
    <p:spTree>
      <p:nvGrpSpPr>
        <p:cNvPr id="1" name=""/>
        <p:cNvGrpSpPr/>
        <p:nvPr/>
      </p:nvGrpSpPr>
      <p:grpSpPr>
        <a:xfrm>
          <a:off x="0" y="0"/>
          <a:ext cx="0" cy="0"/>
          <a:chOff x="0" y="0"/>
          <a:chExt cx="0" cy="0"/>
        </a:xfrm>
      </p:grpSpPr>
      <p:sp>
        <p:nvSpPr>
          <p:cNvPr id="32" name="Shape 32"/>
          <p:cNvSpPr>
            <a:spLocks noGrp="1"/>
          </p:cNvSpPr>
          <p:nvPr>
            <p:ph type="title"/>
          </p:nvPr>
        </p:nvSpPr>
        <p:spPr>
          <a:xfrm>
            <a:off x="457201" y="1"/>
            <a:ext cx="3008314" cy="1435100"/>
          </a:xfrm>
          <a:prstGeom prst="rect">
            <a:avLst/>
          </a:prstGeom>
        </p:spPr>
        <p:txBody>
          <a:bodyPr anchor="b"/>
          <a:lstStyle>
            <a:lvl1pPr algn="l">
              <a:defRPr sz="2000" b="1"/>
            </a:lvl1pPr>
          </a:lstStyle>
          <a:p>
            <a:pPr lvl="0"/>
            <a:r>
              <a:t>Click to edit Master title style</a:t>
            </a:r>
          </a:p>
        </p:txBody>
      </p:sp>
      <p:sp>
        <p:nvSpPr>
          <p:cNvPr id="33" name="Shape 33"/>
          <p:cNvSpPr>
            <a:spLocks noGrp="1"/>
          </p:cNvSpPr>
          <p:nvPr>
            <p:ph type="body" idx="1"/>
          </p:nvPr>
        </p:nvSpPr>
        <p:spPr>
          <a:xfrm>
            <a:off x="3575050" y="273051"/>
            <a:ext cx="5111750" cy="6584951"/>
          </a:xfrm>
          <a:prstGeom prst="rect">
            <a:avLst/>
          </a:prstGeom>
        </p:spPr>
        <p:txBody>
          <a:bodyPr/>
          <a:lstStyle/>
          <a:p>
            <a:pPr lvl="0"/>
            <a:r>
              <a:t>Click to edit Master text styles</a:t>
            </a:r>
          </a:p>
          <a:p>
            <a:pPr lvl="1"/>
            <a:r>
              <a:t>Second level</a:t>
            </a:r>
          </a:p>
          <a:p>
            <a:pPr lvl="2"/>
            <a:r>
              <a:t>Third level</a:t>
            </a:r>
          </a:p>
          <a:p>
            <a:pPr lvl="3"/>
            <a:r>
              <a:t>Fourth level</a:t>
            </a:r>
          </a:p>
          <a:p>
            <a:pPr lvl="4"/>
            <a:r>
              <a:t>Fifth level</a:t>
            </a:r>
          </a:p>
        </p:txBody>
      </p:sp>
      <p:sp>
        <p:nvSpPr>
          <p:cNvPr id="4" name="Shape 34"/>
          <p:cNvSpPr>
            <a:spLocks noGrp="1"/>
          </p:cNvSpPr>
          <p:nvPr>
            <p:ph type="sldNum" sz="quarter" idx="10"/>
          </p:nvPr>
        </p:nvSpPr>
        <p:spPr>
          <a:ln w="12700">
            <a:miter lim="400000"/>
          </a:ln>
        </p:spPr>
        <p:txBody>
          <a:bodyPr/>
          <a:lstStyle>
            <a:lvl1pPr eaLnBrk="0" hangingPunct="0">
              <a:defRPr>
                <a:latin typeface="Proximus" panose="00000500000000000000" pitchFamily="2" charset="0"/>
                <a:cs typeface="Arial" panose="020B0604020202020204" pitchFamily="34" charset="0"/>
              </a:defRPr>
            </a:lvl1pPr>
          </a:lstStyle>
          <a:p>
            <a:pPr>
              <a:defRPr/>
            </a:pPr>
            <a:fld id="{10B56A63-36DC-C742-8D71-213ED9C15D25}" type="slidenum">
              <a:rPr/>
              <a:pPr>
                <a:defRPr/>
              </a:pPr>
              <a:t>‹#›</a:t>
            </a:fld>
            <a:endParaRPr/>
          </a:p>
        </p:txBody>
      </p:sp>
    </p:spTree>
    <p:extLst>
      <p:ext uri="{BB962C8B-B14F-4D97-AF65-F5344CB8AC3E}">
        <p14:creationId xmlns:p14="http://schemas.microsoft.com/office/powerpoint/2010/main" val="892364921"/>
      </p:ext>
    </p:extLst>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Content Slide 2">
    <p:spTree>
      <p:nvGrpSpPr>
        <p:cNvPr id="1" name=""/>
        <p:cNvGrpSpPr/>
        <p:nvPr/>
      </p:nvGrpSpPr>
      <p:grpSpPr>
        <a:xfrm>
          <a:off x="0" y="0"/>
          <a:ext cx="0" cy="0"/>
          <a:chOff x="0" y="0"/>
          <a:chExt cx="0" cy="0"/>
        </a:xfrm>
      </p:grpSpPr>
      <p:sp>
        <p:nvSpPr>
          <p:cNvPr id="9" name="Text Placeholder 2"/>
          <p:cNvSpPr>
            <a:spLocks noGrp="1"/>
          </p:cNvSpPr>
          <p:nvPr>
            <p:ph idx="1"/>
          </p:nvPr>
        </p:nvSpPr>
        <p:spPr bwMode="gray">
          <a:xfrm>
            <a:off x="634183" y="1278386"/>
            <a:ext cx="7866881" cy="4922391"/>
          </a:xfrm>
          <a:prstGeom prst="rect">
            <a:avLst/>
          </a:prstGeom>
        </p:spPr>
        <p:txBody>
          <a:bodyPr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2" name="Title 1"/>
          <p:cNvSpPr>
            <a:spLocks noGrp="1"/>
          </p:cNvSpPr>
          <p:nvPr>
            <p:ph type="title"/>
          </p:nvPr>
        </p:nvSpPr>
        <p:spPr/>
        <p:txBody>
          <a:bodyPr/>
          <a:lstStyle/>
          <a:p>
            <a:r>
              <a:rPr lang="en-US" noProof="0"/>
              <a:t>Click to edit Master title style</a:t>
            </a:r>
            <a:endParaRPr lang="en-GB" noProof="0" dirty="0"/>
          </a:p>
        </p:txBody>
      </p:sp>
      <p:sp>
        <p:nvSpPr>
          <p:cNvPr id="4" name="Slide Number Placeholder 4"/>
          <p:cNvSpPr>
            <a:spLocks noGrp="1"/>
          </p:cNvSpPr>
          <p:nvPr>
            <p:ph type="sldNum" sz="quarter" idx="10"/>
          </p:nvPr>
        </p:nvSpPr>
        <p:spPr/>
        <p:txBody>
          <a:bodyPr/>
          <a:lstStyle>
            <a:lvl1pPr>
              <a:defRPr/>
            </a:lvl1pPr>
          </a:lstStyle>
          <a:p>
            <a:pPr>
              <a:defRPr/>
            </a:pPr>
            <a:fld id="{325AD809-C46C-4149-AD7E-E30836F9AC28}" type="slidenum">
              <a:rPr lang="en-GB"/>
              <a:pPr>
                <a:defRPr/>
              </a:pPr>
              <a:t>‹#›</a:t>
            </a:fld>
            <a:endParaRPr lang="en-GB" dirty="0"/>
          </a:p>
        </p:txBody>
      </p:sp>
    </p:spTree>
    <p:extLst>
      <p:ext uri="{BB962C8B-B14F-4D97-AF65-F5344CB8AC3E}">
        <p14:creationId xmlns:p14="http://schemas.microsoft.com/office/powerpoint/2010/main" val="2098920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bject - Networking">
    <p:spTree>
      <p:nvGrpSpPr>
        <p:cNvPr id="1" name=""/>
        <p:cNvGrpSpPr/>
        <p:nvPr/>
      </p:nvGrpSpPr>
      <p:grpSpPr>
        <a:xfrm>
          <a:off x="0" y="0"/>
          <a:ext cx="0" cy="0"/>
          <a:chOff x="0" y="0"/>
          <a:chExt cx="0" cy="0"/>
        </a:xfrm>
      </p:grpSpPr>
      <p:sp>
        <p:nvSpPr>
          <p:cNvPr id="8" name="Content Placeholder 5"/>
          <p:cNvSpPr>
            <a:spLocks noGrp="1"/>
          </p:cNvSpPr>
          <p:nvPr>
            <p:ph sz="quarter" idx="4"/>
          </p:nvPr>
        </p:nvSpPr>
        <p:spPr>
          <a:xfrm>
            <a:off x="611716" y="2069439"/>
            <a:ext cx="7888288" cy="4162559"/>
          </a:xfrm>
          <a:prstGeom prst="rect">
            <a:avLst/>
          </a:prstGeom>
        </p:spPr>
        <p:txBody>
          <a:bodyPr/>
          <a:lstStyle>
            <a:lvl1pPr marL="0" indent="0">
              <a:buNone/>
              <a:defRPr/>
            </a:lvl1pPr>
          </a:lstStyle>
          <a:p>
            <a:pPr lvl="0"/>
            <a:endParaRPr lang="nl-BE" dirty="0"/>
          </a:p>
        </p:txBody>
      </p:sp>
      <p:sp>
        <p:nvSpPr>
          <p:cNvPr id="4" name="Title 1"/>
          <p:cNvSpPr>
            <a:spLocks noGrp="1"/>
          </p:cNvSpPr>
          <p:nvPr>
            <p:ph type="title"/>
          </p:nvPr>
        </p:nvSpPr>
        <p:spPr bwMode="white">
          <a:xfrm>
            <a:off x="374574" y="429658"/>
            <a:ext cx="5651653" cy="1498294"/>
          </a:xfrm>
          <a:prstGeom prst="rect">
            <a:avLst/>
          </a:prstGeom>
        </p:spPr>
        <p:txBody>
          <a:bodyPr>
            <a:normAutofit/>
          </a:bodyPr>
          <a:lstStyle>
            <a:lvl1pPr>
              <a:defRPr sz="4000">
                <a:solidFill>
                  <a:schemeClr val="bg1"/>
                </a:solidFill>
                <a:latin typeface="+mn-lt"/>
              </a:defRPr>
            </a:lvl1pPr>
          </a:lstStyle>
          <a:p>
            <a:r>
              <a:rPr lang="en-US" dirty="0"/>
              <a:t>Click to edit Master title style</a:t>
            </a:r>
            <a:endParaRPr lang="nl-BE" dirty="0"/>
          </a:p>
        </p:txBody>
      </p:sp>
      <p:sp>
        <p:nvSpPr>
          <p:cNvPr id="5" name="Slide Number Placeholder 3"/>
          <p:cNvSpPr>
            <a:spLocks noGrp="1"/>
          </p:cNvSpPr>
          <p:nvPr>
            <p:ph type="sldNum" sz="quarter" idx="10"/>
          </p:nvPr>
        </p:nvSpPr>
        <p:spPr>
          <a:xfrm>
            <a:off x="7075488" y="6488113"/>
            <a:ext cx="2057400" cy="365125"/>
          </a:xfrm>
        </p:spPr>
        <p:txBody>
          <a:bodyPr/>
          <a:lstStyle>
            <a:lvl1pPr algn="r">
              <a:defRPr sz="1200">
                <a:solidFill>
                  <a:srgbClr val="797979"/>
                </a:solidFill>
              </a:defRPr>
            </a:lvl1pPr>
          </a:lstStyle>
          <a:p>
            <a:pPr>
              <a:defRPr/>
            </a:pPr>
            <a:fld id="{393DD872-903F-EC4A-8058-1EFEED8DD1CA}" type="slidenum">
              <a:rPr lang="nl-BE"/>
              <a:pPr>
                <a:defRPr/>
              </a:pPr>
              <a:t>‹#›</a:t>
            </a:fld>
            <a:endParaRPr lang="nl-BE" dirty="0"/>
          </a:p>
        </p:txBody>
      </p:sp>
    </p:spTree>
    <p:extLst>
      <p:ext uri="{BB962C8B-B14F-4D97-AF65-F5344CB8AC3E}">
        <p14:creationId xmlns:p14="http://schemas.microsoft.com/office/powerpoint/2010/main" val="19861889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ullet list - Networking">
    <p:spTree>
      <p:nvGrpSpPr>
        <p:cNvPr id="1" name=""/>
        <p:cNvGrpSpPr/>
        <p:nvPr/>
      </p:nvGrpSpPr>
      <p:grpSpPr>
        <a:xfrm>
          <a:off x="0" y="0"/>
          <a:ext cx="0" cy="0"/>
          <a:chOff x="0" y="0"/>
          <a:chExt cx="0" cy="0"/>
        </a:xfrm>
      </p:grpSpPr>
      <p:sp>
        <p:nvSpPr>
          <p:cNvPr id="8" name="Content Placeholder 2"/>
          <p:cNvSpPr>
            <a:spLocks noGrp="1"/>
          </p:cNvSpPr>
          <p:nvPr>
            <p:ph idx="1"/>
          </p:nvPr>
        </p:nvSpPr>
        <p:spPr>
          <a:xfrm>
            <a:off x="628650" y="2108199"/>
            <a:ext cx="7886700" cy="4250268"/>
          </a:xfrm>
          <a:prstGeom prst="rect">
            <a:avLst/>
          </a:prstGeom>
        </p:spPr>
        <p:txBody>
          <a:bodyPr/>
          <a:lstStyle>
            <a:lvl1pPr>
              <a:defRPr>
                <a:solidFill>
                  <a:srgbClr val="797979"/>
                </a:solidFill>
              </a:defRPr>
            </a:lvl1pPr>
            <a:lvl2pPr>
              <a:defRPr>
                <a:solidFill>
                  <a:srgbClr val="797979"/>
                </a:solidFill>
              </a:defRPr>
            </a:lvl2pPr>
            <a:lvl3pPr>
              <a:defRPr>
                <a:solidFill>
                  <a:srgbClr val="797979"/>
                </a:solidFill>
              </a:defRPr>
            </a:lvl3pPr>
            <a:lvl4pPr>
              <a:defRPr>
                <a:solidFill>
                  <a:srgbClr val="797979"/>
                </a:solidFill>
              </a:defRPr>
            </a:lvl4pPr>
            <a:lvl5pPr>
              <a:defRPr>
                <a:solidFill>
                  <a:srgbClr val="797979"/>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nl-BE" dirty="0"/>
          </a:p>
        </p:txBody>
      </p:sp>
      <p:sp>
        <p:nvSpPr>
          <p:cNvPr id="4" name="Title 1"/>
          <p:cNvSpPr>
            <a:spLocks noGrp="1"/>
          </p:cNvSpPr>
          <p:nvPr>
            <p:ph type="title"/>
          </p:nvPr>
        </p:nvSpPr>
        <p:spPr bwMode="white">
          <a:xfrm>
            <a:off x="374574" y="429658"/>
            <a:ext cx="5651653" cy="1498294"/>
          </a:xfrm>
          <a:prstGeom prst="rect">
            <a:avLst/>
          </a:prstGeom>
        </p:spPr>
        <p:txBody>
          <a:bodyPr>
            <a:normAutofit/>
          </a:bodyPr>
          <a:lstStyle>
            <a:lvl1pPr>
              <a:defRPr sz="4000">
                <a:solidFill>
                  <a:schemeClr val="bg1"/>
                </a:solidFill>
                <a:latin typeface="+mn-lt"/>
              </a:defRPr>
            </a:lvl1pPr>
          </a:lstStyle>
          <a:p>
            <a:r>
              <a:rPr lang="en-US" dirty="0"/>
              <a:t>Click to edit Master title style</a:t>
            </a:r>
            <a:endParaRPr lang="nl-BE" dirty="0"/>
          </a:p>
        </p:txBody>
      </p:sp>
      <p:sp>
        <p:nvSpPr>
          <p:cNvPr id="5" name="Slide Number Placeholder 3"/>
          <p:cNvSpPr>
            <a:spLocks noGrp="1"/>
          </p:cNvSpPr>
          <p:nvPr>
            <p:ph type="sldNum" sz="quarter" idx="10"/>
          </p:nvPr>
        </p:nvSpPr>
        <p:spPr>
          <a:xfrm>
            <a:off x="7075488" y="6488113"/>
            <a:ext cx="2057400" cy="365125"/>
          </a:xfrm>
        </p:spPr>
        <p:txBody>
          <a:bodyPr/>
          <a:lstStyle>
            <a:lvl1pPr algn="r">
              <a:defRPr sz="1200">
                <a:solidFill>
                  <a:srgbClr val="797979"/>
                </a:solidFill>
              </a:defRPr>
            </a:lvl1pPr>
          </a:lstStyle>
          <a:p>
            <a:pPr>
              <a:defRPr/>
            </a:pPr>
            <a:fld id="{CE60D206-FE11-B642-863C-08517D669CB5}" type="slidenum">
              <a:rPr lang="nl-BE"/>
              <a:pPr>
                <a:defRPr/>
              </a:pPr>
              <a:t>‹#›</a:t>
            </a:fld>
            <a:endParaRPr lang="nl-BE" dirty="0"/>
          </a:p>
        </p:txBody>
      </p:sp>
    </p:spTree>
    <p:extLst>
      <p:ext uri="{BB962C8B-B14F-4D97-AF65-F5344CB8AC3E}">
        <p14:creationId xmlns:p14="http://schemas.microsoft.com/office/powerpoint/2010/main" val="13910333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Espace réservé du texte 9"/>
          <p:cNvSpPr>
            <a:spLocks noGrp="1"/>
          </p:cNvSpPr>
          <p:nvPr>
            <p:ph type="body" sz="quarter" idx="13" hasCustomPrompt="1"/>
          </p:nvPr>
        </p:nvSpPr>
        <p:spPr>
          <a:xfrm>
            <a:off x="3416300" y="3455938"/>
            <a:ext cx="4476750" cy="1966961"/>
          </a:xfrm>
        </p:spPr>
        <p:txBody>
          <a:bodyPr/>
          <a:lstStyle>
            <a:lvl1pPr marL="0" indent="0">
              <a:buFontTx/>
              <a:buNone/>
              <a:defRPr sz="2400" b="1" i="0" baseline="0">
                <a:solidFill>
                  <a:srgbClr val="EB5C4E"/>
                </a:solidFill>
                <a:latin typeface="Avenir Heavy" charset="0"/>
                <a:ea typeface="Avenir Heavy" charset="0"/>
                <a:cs typeface="Avenir Heavy" charset="0"/>
              </a:defRPr>
            </a:lvl1pPr>
          </a:lstStyle>
          <a:p>
            <a:pPr lvl="0"/>
            <a:r>
              <a:rPr lang="fr-FR" dirty="0"/>
              <a:t>CLICK TO EDIT MASTER TITLE STYLE</a:t>
            </a:r>
          </a:p>
        </p:txBody>
      </p:sp>
      <p:sp>
        <p:nvSpPr>
          <p:cNvPr id="14" name="Espace réservé du texte 13"/>
          <p:cNvSpPr>
            <a:spLocks noGrp="1"/>
          </p:cNvSpPr>
          <p:nvPr>
            <p:ph type="body" sz="quarter" idx="14" hasCustomPrompt="1"/>
          </p:nvPr>
        </p:nvSpPr>
        <p:spPr>
          <a:xfrm>
            <a:off x="3416300" y="5599889"/>
            <a:ext cx="4796757" cy="898274"/>
          </a:xfrm>
        </p:spPr>
        <p:txBody>
          <a:bodyPr/>
          <a:lstStyle>
            <a:lvl1pPr marL="0" indent="0" eaLnBrk="1" hangingPunct="1">
              <a:spcBef>
                <a:spcPct val="0"/>
              </a:spcBef>
              <a:buFontTx/>
              <a:buNone/>
              <a:defRPr sz="1400">
                <a:solidFill>
                  <a:srgbClr val="404040"/>
                </a:solidFill>
              </a:defRPr>
            </a:lvl1pPr>
          </a:lstStyle>
          <a:p>
            <a:pPr eaLnBrk="1" hangingPunct="1">
              <a:spcBef>
                <a:spcPct val="0"/>
              </a:spcBef>
              <a:buFontTx/>
              <a:buNone/>
            </a:pPr>
            <a:r>
              <a:rPr lang="en-US" altLang="en-US" sz="1400" dirty="0">
                <a:solidFill>
                  <a:srgbClr val="E22567"/>
                </a:solidFill>
                <a:latin typeface="Avenir Book" charset="0"/>
              </a:rPr>
              <a:t>City I date month year</a:t>
            </a:r>
          </a:p>
        </p:txBody>
      </p:sp>
      <p:sp>
        <p:nvSpPr>
          <p:cNvPr id="5" name="Espace réservé pour une image  6"/>
          <p:cNvSpPr>
            <a:spLocks noGrp="1"/>
          </p:cNvSpPr>
          <p:nvPr>
            <p:ph type="pic" sz="quarter" idx="15" hasCustomPrompt="1"/>
          </p:nvPr>
        </p:nvSpPr>
        <p:spPr>
          <a:xfrm>
            <a:off x="3416300" y="1385455"/>
            <a:ext cx="1471229" cy="1300907"/>
          </a:xfrm>
        </p:spPr>
        <p:txBody>
          <a:bodyPr/>
          <a:lstStyle>
            <a:lvl1pPr marL="342900" marR="0" indent="-342900" algn="l" defTabSz="457200" rtl="0" eaLnBrk="0" fontAlgn="base" latinLnBrk="0" hangingPunct="0">
              <a:lnSpc>
                <a:spcPct val="100000"/>
              </a:lnSpc>
              <a:spcBef>
                <a:spcPct val="20000"/>
              </a:spcBef>
              <a:spcAft>
                <a:spcPct val="0"/>
              </a:spcAft>
              <a:buClrTx/>
              <a:buSzTx/>
              <a:buFont typeface="Arial" charset="0"/>
              <a:buNone/>
              <a:tabLst/>
              <a:defRPr sz="1200" b="0" i="1" baseline="0">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fr-FR" dirty="0" smtClean="0"/>
              <a:t>Ajoutez ici le logo de votre organisation/</a:t>
            </a:r>
            <a:br>
              <a:rPr lang="fr-FR" dirty="0" smtClean="0"/>
            </a:br>
            <a:r>
              <a:rPr lang="fr-FR" dirty="0" smtClean="0"/>
              <a:t>entreprise</a:t>
            </a:r>
            <a:endParaRPr lang="fr-FR" dirty="0" smtClean="0"/>
          </a:p>
        </p:txBody>
      </p:sp>
    </p:spTree>
    <p:extLst>
      <p:ext uri="{BB962C8B-B14F-4D97-AF65-F5344CB8AC3E}">
        <p14:creationId xmlns:p14="http://schemas.microsoft.com/office/powerpoint/2010/main" val="2832713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Chapter_Blu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93848" y="469900"/>
            <a:ext cx="5956301" cy="1143000"/>
          </a:xfrm>
        </p:spPr>
        <p:txBody>
          <a:bodyPr>
            <a:normAutofit/>
          </a:bodyPr>
          <a:lstStyle>
            <a:lvl1pPr algn="ctr">
              <a:defRPr sz="2100" b="1" i="0">
                <a:solidFill>
                  <a:srgbClr val="EB5C4E"/>
                </a:solidFill>
                <a:latin typeface="Avenir Heavy" charset="0"/>
                <a:ea typeface="Avenir Heavy" charset="0"/>
                <a:cs typeface="Avenir Heavy" charset="0"/>
              </a:defRPr>
            </a:lvl1pPr>
          </a:lstStyle>
          <a:p>
            <a:r>
              <a:rPr lang="nl-BE" dirty="0"/>
              <a:t>Click to edit Master title style</a:t>
            </a:r>
            <a:endParaRPr lang="en-US" dirty="0"/>
          </a:p>
        </p:txBody>
      </p:sp>
      <p:sp>
        <p:nvSpPr>
          <p:cNvPr id="3" name="Content Placeholder 2"/>
          <p:cNvSpPr>
            <a:spLocks noGrp="1"/>
          </p:cNvSpPr>
          <p:nvPr>
            <p:ph idx="1"/>
          </p:nvPr>
        </p:nvSpPr>
        <p:spPr>
          <a:xfrm>
            <a:off x="965200" y="1841500"/>
            <a:ext cx="7162800" cy="3708015"/>
          </a:xfrm>
        </p:spPr>
        <p:txBody>
          <a:bodyPr/>
          <a:lstStyle>
            <a:lvl1pPr>
              <a:buClr>
                <a:srgbClr val="EB5C4E"/>
              </a:buClr>
              <a:defRPr sz="1800">
                <a:solidFill>
                  <a:srgbClr val="404040"/>
                </a:solidFill>
                <a:latin typeface="Avenir Book"/>
                <a:cs typeface="Avenir Book"/>
              </a:defRPr>
            </a:lvl1pPr>
            <a:lvl2pPr>
              <a:buClr>
                <a:srgbClr val="EB5C4E"/>
              </a:buClr>
              <a:defRPr sz="1800">
                <a:solidFill>
                  <a:srgbClr val="404040"/>
                </a:solidFill>
                <a:latin typeface="Avenir Book"/>
                <a:cs typeface="Avenir Book"/>
              </a:defRPr>
            </a:lvl2pPr>
            <a:lvl3pPr>
              <a:buClr>
                <a:srgbClr val="EB5C4E"/>
              </a:buClr>
              <a:defRPr sz="1800">
                <a:solidFill>
                  <a:srgbClr val="404040"/>
                </a:solidFill>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686800" y="6413500"/>
            <a:ext cx="435861" cy="365125"/>
          </a:xfrm>
        </p:spPr>
        <p:txBody>
          <a:bodyPr/>
          <a:lstStyle>
            <a:lvl1pPr algn="ctr">
              <a:defRPr/>
            </a:lvl1pPr>
          </a:lstStyle>
          <a:p>
            <a:pPr>
              <a:defRPr/>
            </a:pPr>
            <a:fld id="{2445E06D-40C8-EA46-88DD-7A5FD2B50BC1}" type="slidenum">
              <a:rPr lang="en-US" altLang="en-US" smtClean="0"/>
              <a:pPr>
                <a:defRPr/>
              </a:pPr>
              <a:t>‹#›</a:t>
            </a:fld>
            <a:endParaRPr lang="en-US" altLang="en-US" dirty="0"/>
          </a:p>
        </p:txBody>
      </p:sp>
      <p:cxnSp>
        <p:nvCxnSpPr>
          <p:cNvPr id="10" name="Connecteur droit 9"/>
          <p:cNvCxnSpPr/>
          <p:nvPr userDrawn="1"/>
        </p:nvCxnSpPr>
        <p:spPr>
          <a:xfrm>
            <a:off x="965200" y="1496164"/>
            <a:ext cx="7162800" cy="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4077782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Picture_Option_1">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0" y="409937"/>
            <a:ext cx="3725330" cy="583471"/>
          </a:xfrm>
        </p:spPr>
        <p:txBody>
          <a:bodyPr>
            <a:normAutofit/>
          </a:bodyPr>
          <a:lstStyle>
            <a:lvl1pPr algn="ctr">
              <a:defRPr sz="2200" b="1" i="0">
                <a:solidFill>
                  <a:srgbClr val="EB5C4E"/>
                </a:solidFill>
                <a:latin typeface="Avenir Medium" charset="0"/>
                <a:ea typeface="Avenir Medium" charset="0"/>
                <a:cs typeface="Avenir Medium" charset="0"/>
              </a:defRPr>
            </a:lvl1pPr>
          </a:lstStyle>
          <a:p>
            <a:r>
              <a:rPr lang="nl-BE" dirty="0"/>
              <a:t>Click to edit Master </a:t>
            </a:r>
            <a:br>
              <a:rPr lang="nl-BE" dirty="0"/>
            </a:br>
            <a:r>
              <a:rPr lang="nl-BE" dirty="0"/>
              <a:t>title style</a:t>
            </a:r>
            <a:endParaRPr lang="en-US" dirty="0"/>
          </a:p>
        </p:txBody>
      </p:sp>
      <p:sp>
        <p:nvSpPr>
          <p:cNvPr id="3" name="Content Placeholder 2"/>
          <p:cNvSpPr>
            <a:spLocks noGrp="1"/>
          </p:cNvSpPr>
          <p:nvPr>
            <p:ph idx="1"/>
          </p:nvPr>
        </p:nvSpPr>
        <p:spPr>
          <a:xfrm>
            <a:off x="4613835" y="1679913"/>
            <a:ext cx="3606800" cy="4525963"/>
          </a:xfrm>
        </p:spPr>
        <p:txBody>
          <a:bodyPr/>
          <a:lstStyle>
            <a:lvl1pPr>
              <a:buClr>
                <a:srgbClr val="EB5C4E"/>
              </a:buClr>
              <a:defRPr sz="1600" b="1">
                <a:solidFill>
                  <a:srgbClr val="404040"/>
                </a:solidFill>
                <a:latin typeface="Avenir Book"/>
                <a:cs typeface="Avenir Book"/>
              </a:defRPr>
            </a:lvl1pPr>
            <a:lvl2pPr>
              <a:buClr>
                <a:srgbClr val="EB5C4E"/>
              </a:buClr>
              <a:defRPr sz="1600">
                <a:solidFill>
                  <a:srgbClr val="404040"/>
                </a:solidFill>
                <a:latin typeface="Avenir Book"/>
                <a:cs typeface="Avenir Book"/>
              </a:defRPr>
            </a:lvl2pPr>
            <a:lvl3pPr>
              <a:buClr>
                <a:srgbClr val="EB5C4E"/>
              </a:buClr>
              <a:defRPr sz="1600">
                <a:solidFill>
                  <a:srgbClr val="404040"/>
                </a:solidFill>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534400" y="6481856"/>
            <a:ext cx="605474" cy="385668"/>
          </a:xfrm>
        </p:spPr>
        <p:txBody>
          <a:bodyPr/>
          <a:lstStyle>
            <a:lvl1pPr algn="ctr">
              <a:defRPr/>
            </a:lvl1pPr>
          </a:lstStyle>
          <a:p>
            <a:pPr>
              <a:defRPr/>
            </a:pPr>
            <a:fld id="{B837F764-1F0B-A64E-B258-E9A6F6E368C4}" type="slidenum">
              <a:rPr lang="en-US" altLang="en-US" smtClean="0"/>
              <a:pPr>
                <a:defRPr/>
              </a:pPr>
              <a:t>‹#›</a:t>
            </a:fld>
            <a:endParaRPr lang="en-US" altLang="en-US" dirty="0"/>
          </a:p>
        </p:txBody>
      </p:sp>
      <p:cxnSp>
        <p:nvCxnSpPr>
          <p:cNvPr id="8" name="Connecteur droit 7"/>
          <p:cNvCxnSpPr/>
          <p:nvPr userDrawn="1"/>
        </p:nvCxnSpPr>
        <p:spPr>
          <a:xfrm>
            <a:off x="4706471" y="1327307"/>
            <a:ext cx="3421529" cy="595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617166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Last_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Espace réservé du texte 7"/>
          <p:cNvSpPr>
            <a:spLocks noGrp="1"/>
          </p:cNvSpPr>
          <p:nvPr>
            <p:ph type="body" sz="quarter" idx="10" hasCustomPrompt="1"/>
          </p:nvPr>
        </p:nvSpPr>
        <p:spPr>
          <a:xfrm>
            <a:off x="1053619" y="3894791"/>
            <a:ext cx="2813050" cy="277812"/>
          </a:xfrm>
        </p:spPr>
        <p:txBody>
          <a:bodyPr/>
          <a:lstStyle>
            <a:lvl1pPr marL="0" indent="0">
              <a:buNone/>
              <a:defRPr sz="1400" b="1" i="0">
                <a:solidFill>
                  <a:srgbClr val="EB5C4E"/>
                </a:solidFill>
                <a:latin typeface="Avenir Black" charset="0"/>
                <a:ea typeface="Avenir Black" charset="0"/>
                <a:cs typeface="Avenir Black"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a:t>Cyber Security Coalition</a:t>
            </a:r>
          </a:p>
        </p:txBody>
      </p:sp>
      <p:sp>
        <p:nvSpPr>
          <p:cNvPr id="10" name="Espace réservé du texte 9"/>
          <p:cNvSpPr>
            <a:spLocks noGrp="1"/>
          </p:cNvSpPr>
          <p:nvPr>
            <p:ph type="body" sz="quarter" idx="11" hasCustomPrompt="1"/>
          </p:nvPr>
        </p:nvSpPr>
        <p:spPr>
          <a:xfrm>
            <a:off x="1053619" y="4441151"/>
            <a:ext cx="3787775" cy="992748"/>
          </a:xfrm>
        </p:spPr>
        <p:txBody>
          <a:bodyPr/>
          <a:lstStyle>
            <a:lvl1pPr marL="0" indent="0">
              <a:buNone/>
              <a:defRPr sz="1200" b="0" i="0" baseline="0">
                <a:solidFill>
                  <a:srgbClr val="404040"/>
                </a:solidFill>
                <a:latin typeface="Avenir Book" charset="0"/>
                <a:ea typeface="Avenir Book" charset="0"/>
                <a:cs typeface="Avenir Book" charset="0"/>
              </a:defRPr>
            </a:lvl1pPr>
            <a:lvl2pPr marL="457200" indent="0">
              <a:buNone/>
              <a:defRPr sz="1200" b="0" i="0">
                <a:latin typeface="Avenir Book" charset="0"/>
                <a:ea typeface="Avenir Book" charset="0"/>
                <a:cs typeface="Avenir Book" charset="0"/>
              </a:defRPr>
            </a:lvl2pPr>
            <a:lvl3pPr marL="914400" indent="0">
              <a:buNone/>
              <a:defRPr sz="1200" b="0" i="0">
                <a:latin typeface="Avenir Book" charset="0"/>
                <a:ea typeface="Avenir Book" charset="0"/>
                <a:cs typeface="Avenir Book" charset="0"/>
              </a:defRPr>
            </a:lvl3pPr>
            <a:lvl4pPr marL="1371600" indent="0">
              <a:buNone/>
              <a:defRPr sz="1200" b="0" i="0">
                <a:latin typeface="Avenir Book" charset="0"/>
                <a:ea typeface="Avenir Book" charset="0"/>
                <a:cs typeface="Avenir Book" charset="0"/>
              </a:defRPr>
            </a:lvl4pPr>
            <a:lvl5pPr marL="1828800" indent="0">
              <a:buNone/>
              <a:defRPr sz="1200" b="0" i="0">
                <a:latin typeface="Avenir Book" charset="0"/>
                <a:ea typeface="Avenir Book" charset="0"/>
                <a:cs typeface="Avenir Book" charset="0"/>
              </a:defRPr>
            </a:lvl5pPr>
          </a:lstStyle>
          <a:p>
            <a:pPr lvl="0"/>
            <a:r>
              <a:rPr lang="fr-FR" dirty="0" err="1"/>
              <a:t>Adress</a:t>
            </a:r>
            <a:endParaRPr lang="fr-FR" dirty="0"/>
          </a:p>
          <a:p>
            <a:pPr lvl="0"/>
            <a:r>
              <a:rPr lang="fr-FR" dirty="0"/>
              <a:t>Zip code</a:t>
            </a:r>
          </a:p>
          <a:p>
            <a:pPr lvl="0"/>
            <a:r>
              <a:rPr lang="fr-FR" dirty="0"/>
              <a:t>email</a:t>
            </a:r>
          </a:p>
        </p:txBody>
      </p:sp>
      <p:sp>
        <p:nvSpPr>
          <p:cNvPr id="11" name="Espace réservé du texte 7"/>
          <p:cNvSpPr>
            <a:spLocks noGrp="1"/>
          </p:cNvSpPr>
          <p:nvPr>
            <p:ph type="body" sz="quarter" idx="12" hasCustomPrompt="1"/>
          </p:nvPr>
        </p:nvSpPr>
        <p:spPr>
          <a:xfrm>
            <a:off x="1053274" y="5734494"/>
            <a:ext cx="2813050" cy="277812"/>
          </a:xfrm>
        </p:spPr>
        <p:txBody>
          <a:bodyPr/>
          <a:lstStyle>
            <a:lvl1pPr marL="0" indent="0">
              <a:buNone/>
              <a:defRPr sz="1200" b="0" i="0">
                <a:solidFill>
                  <a:srgbClr val="EB5C4E"/>
                </a:solidFill>
                <a:latin typeface="Avenir Medium" charset="0"/>
                <a:ea typeface="Avenir Medium" charset="0"/>
                <a:cs typeface="Avenir Medium"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err="1"/>
              <a:t>website</a:t>
            </a:r>
            <a:endParaRPr lang="fr-FR" dirty="0"/>
          </a:p>
        </p:txBody>
      </p:sp>
      <p:sp>
        <p:nvSpPr>
          <p:cNvPr id="7" name="Espace réservé pour une image  6"/>
          <p:cNvSpPr>
            <a:spLocks noGrp="1"/>
          </p:cNvSpPr>
          <p:nvPr>
            <p:ph type="pic" sz="quarter" idx="13" hasCustomPrompt="1"/>
          </p:nvPr>
        </p:nvSpPr>
        <p:spPr>
          <a:xfrm>
            <a:off x="3282279" y="1385455"/>
            <a:ext cx="1471229" cy="1300907"/>
          </a:xfrm>
        </p:spPr>
        <p:txBody>
          <a:bodyPr/>
          <a:lstStyle>
            <a:lvl1pPr marL="342900" marR="0" indent="-342900" algn="l" defTabSz="457200" rtl="0" eaLnBrk="0" fontAlgn="base" latinLnBrk="0" hangingPunct="0">
              <a:lnSpc>
                <a:spcPct val="100000"/>
              </a:lnSpc>
              <a:spcBef>
                <a:spcPct val="20000"/>
              </a:spcBef>
              <a:spcAft>
                <a:spcPct val="0"/>
              </a:spcAft>
              <a:buClrTx/>
              <a:buSzTx/>
              <a:buFont typeface="Arial" charset="0"/>
              <a:buNone/>
              <a:tabLst/>
              <a:defRPr sz="1200" b="0" i="1" baseline="0">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fr-FR" dirty="0" smtClean="0"/>
              <a:t>Ajoutez ici le logo de votre organisation/</a:t>
            </a:r>
            <a:br>
              <a:rPr lang="fr-FR" dirty="0" smtClean="0"/>
            </a:br>
            <a:r>
              <a:rPr lang="fr-FR" dirty="0" smtClean="0"/>
              <a:t>entreprise</a:t>
            </a:r>
          </a:p>
        </p:txBody>
      </p:sp>
      <p:sp>
        <p:nvSpPr>
          <p:cNvPr id="9" name="Espace réservé du texte 13"/>
          <p:cNvSpPr>
            <a:spLocks noGrp="1"/>
          </p:cNvSpPr>
          <p:nvPr>
            <p:ph type="body" sz="quarter" idx="14" hasCustomPrompt="1"/>
          </p:nvPr>
        </p:nvSpPr>
        <p:spPr>
          <a:xfrm>
            <a:off x="5480242" y="5842251"/>
            <a:ext cx="3055697" cy="655911"/>
          </a:xfrm>
        </p:spPr>
        <p:txBody>
          <a:bodyPr/>
          <a:lstStyle>
            <a:lvl1pPr marL="0" indent="0" eaLnBrk="1" hangingPunct="1">
              <a:spcBef>
                <a:spcPct val="0"/>
              </a:spcBef>
              <a:buFontTx/>
              <a:buNone/>
              <a:defRPr sz="1400">
                <a:solidFill>
                  <a:srgbClr val="404040"/>
                </a:solidFill>
              </a:defRPr>
            </a:lvl1pPr>
          </a:lstStyle>
          <a:p>
            <a:pPr eaLnBrk="1" hangingPunct="1">
              <a:spcBef>
                <a:spcPct val="0"/>
              </a:spcBef>
              <a:buFontTx/>
              <a:buNone/>
            </a:pPr>
            <a:r>
              <a:rPr lang="en-US" altLang="en-US" sz="1400" dirty="0">
                <a:solidFill>
                  <a:srgbClr val="E22567"/>
                </a:solidFill>
                <a:latin typeface="Avenir Book" charset="0"/>
              </a:rPr>
              <a:t>City I date month year</a:t>
            </a:r>
          </a:p>
        </p:txBody>
      </p:sp>
    </p:spTree>
    <p:extLst>
      <p:ext uri="{BB962C8B-B14F-4D97-AF65-F5344CB8AC3E}">
        <p14:creationId xmlns:p14="http://schemas.microsoft.com/office/powerpoint/2010/main" val="2032583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hapter_Blu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93848" y="469900"/>
            <a:ext cx="5956301" cy="1143000"/>
          </a:xfrm>
        </p:spPr>
        <p:txBody>
          <a:bodyPr>
            <a:normAutofit/>
          </a:bodyPr>
          <a:lstStyle>
            <a:lvl1pPr algn="ctr">
              <a:defRPr sz="2100" b="1" i="0">
                <a:solidFill>
                  <a:srgbClr val="E22567"/>
                </a:solidFill>
                <a:latin typeface="Avenir Heavy" charset="0"/>
                <a:ea typeface="Avenir Heavy" charset="0"/>
                <a:cs typeface="Avenir Heavy" charset="0"/>
              </a:defRPr>
            </a:lvl1pPr>
          </a:lstStyle>
          <a:p>
            <a:r>
              <a:rPr lang="nl-BE" dirty="0"/>
              <a:t>Click to edit Master title style</a:t>
            </a:r>
            <a:endParaRPr lang="en-US" dirty="0"/>
          </a:p>
        </p:txBody>
      </p:sp>
      <p:sp>
        <p:nvSpPr>
          <p:cNvPr id="3" name="Content Placeholder 2"/>
          <p:cNvSpPr>
            <a:spLocks noGrp="1"/>
          </p:cNvSpPr>
          <p:nvPr>
            <p:ph idx="1"/>
          </p:nvPr>
        </p:nvSpPr>
        <p:spPr>
          <a:xfrm>
            <a:off x="965200" y="1841500"/>
            <a:ext cx="7721600" cy="4525963"/>
          </a:xfrm>
        </p:spPr>
        <p:txBody>
          <a:bodyPr/>
          <a:lstStyle>
            <a:lvl1pPr>
              <a:buClr>
                <a:srgbClr val="E22567"/>
              </a:buClr>
              <a:defRPr sz="1800">
                <a:latin typeface="Avenir Book"/>
                <a:cs typeface="Avenir Book"/>
              </a:defRPr>
            </a:lvl1pPr>
            <a:lvl2pPr>
              <a:buClr>
                <a:srgbClr val="CE0048"/>
              </a:buClr>
              <a:defRPr sz="1800">
                <a:latin typeface="Avenir Book"/>
                <a:cs typeface="Avenir Book"/>
              </a:defRPr>
            </a:lvl2pPr>
            <a:lvl3pPr>
              <a:buClr>
                <a:srgbClr val="CE0048"/>
              </a:buClr>
              <a:defRPr sz="1800">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686800" y="6413500"/>
            <a:ext cx="435861" cy="365125"/>
          </a:xfrm>
        </p:spPr>
        <p:txBody>
          <a:bodyPr/>
          <a:lstStyle>
            <a:lvl1pPr algn="ctr">
              <a:defRPr/>
            </a:lvl1pPr>
          </a:lstStyle>
          <a:p>
            <a:pPr>
              <a:defRPr/>
            </a:pPr>
            <a:fld id="{2445E06D-40C8-EA46-88DD-7A5FD2B50BC1}" type="slidenum">
              <a:rPr lang="en-US" altLang="en-US" smtClean="0"/>
              <a:pPr>
                <a:defRPr/>
              </a:pPr>
              <a:t>‹#›</a:t>
            </a:fld>
            <a:endParaRPr lang="en-US" altLang="en-US" dirty="0"/>
          </a:p>
        </p:txBody>
      </p:sp>
      <p:cxnSp>
        <p:nvCxnSpPr>
          <p:cNvPr id="10" name="Connecteur droit 9"/>
          <p:cNvCxnSpPr/>
          <p:nvPr userDrawn="1"/>
        </p:nvCxnSpPr>
        <p:spPr>
          <a:xfrm>
            <a:off x="965200" y="1496164"/>
            <a:ext cx="7162800" cy="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1926120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_Option_1">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0" y="263694"/>
            <a:ext cx="3725330" cy="583471"/>
          </a:xfrm>
        </p:spPr>
        <p:txBody>
          <a:bodyPr>
            <a:normAutofit/>
          </a:bodyPr>
          <a:lstStyle>
            <a:lvl1pPr algn="ctr">
              <a:defRPr sz="2200" b="1" i="0">
                <a:solidFill>
                  <a:srgbClr val="E22567"/>
                </a:solidFill>
                <a:latin typeface="Avenir Medium" charset="0"/>
                <a:ea typeface="Avenir Medium" charset="0"/>
                <a:cs typeface="Avenir Medium" charset="0"/>
              </a:defRPr>
            </a:lvl1pPr>
          </a:lstStyle>
          <a:p>
            <a:r>
              <a:rPr lang="nl-BE" dirty="0"/>
              <a:t>Click to edit Master </a:t>
            </a:r>
            <a:br>
              <a:rPr lang="nl-BE" dirty="0"/>
            </a:br>
            <a:r>
              <a:rPr lang="nl-BE" dirty="0"/>
              <a:t>title style</a:t>
            </a:r>
            <a:endParaRPr lang="en-US" dirty="0"/>
          </a:p>
        </p:txBody>
      </p:sp>
      <p:sp>
        <p:nvSpPr>
          <p:cNvPr id="3" name="Content Placeholder 2"/>
          <p:cNvSpPr>
            <a:spLocks noGrp="1"/>
          </p:cNvSpPr>
          <p:nvPr>
            <p:ph idx="1"/>
          </p:nvPr>
        </p:nvSpPr>
        <p:spPr>
          <a:xfrm>
            <a:off x="4613835" y="1679913"/>
            <a:ext cx="3606800" cy="4525963"/>
          </a:xfrm>
        </p:spPr>
        <p:txBody>
          <a:bodyPr/>
          <a:lstStyle>
            <a:lvl1pPr>
              <a:buClr>
                <a:srgbClr val="E22567"/>
              </a:buClr>
              <a:defRPr sz="1600" b="1">
                <a:solidFill>
                  <a:schemeClr val="bg1">
                    <a:lumMod val="50000"/>
                  </a:schemeClr>
                </a:solidFill>
                <a:latin typeface="Avenir Book"/>
                <a:cs typeface="Avenir Book"/>
              </a:defRPr>
            </a:lvl1pPr>
            <a:lvl2pPr>
              <a:buClr>
                <a:srgbClr val="E22567"/>
              </a:buClr>
              <a:defRPr sz="1600">
                <a:solidFill>
                  <a:schemeClr val="bg1">
                    <a:lumMod val="50000"/>
                  </a:schemeClr>
                </a:solidFill>
                <a:latin typeface="Avenir Book"/>
                <a:cs typeface="Avenir Book"/>
              </a:defRPr>
            </a:lvl2pPr>
            <a:lvl3pPr>
              <a:buClr>
                <a:srgbClr val="E22567"/>
              </a:buClr>
              <a:defRPr sz="1600">
                <a:solidFill>
                  <a:schemeClr val="bg1">
                    <a:lumMod val="50000"/>
                  </a:schemeClr>
                </a:solidFill>
                <a:latin typeface="Avenir Book"/>
                <a:cs typeface="Avenir Book"/>
              </a:defRPr>
            </a:lvl3pPr>
          </a:lstStyle>
          <a:p>
            <a:pPr lvl="0"/>
            <a:r>
              <a:rPr lang="nl-BE" dirty="0"/>
              <a:t>Click to edit Master text styles</a:t>
            </a:r>
          </a:p>
          <a:p>
            <a:pPr lvl="1"/>
            <a:r>
              <a:rPr lang="nl-BE" dirty="0"/>
              <a:t>Second level</a:t>
            </a:r>
          </a:p>
          <a:p>
            <a:pPr lvl="2"/>
            <a:r>
              <a:rPr lang="nl-BE" dirty="0"/>
              <a:t>Third level</a:t>
            </a:r>
          </a:p>
        </p:txBody>
      </p:sp>
      <p:sp>
        <p:nvSpPr>
          <p:cNvPr id="5" name="Slide Number Placeholder 5"/>
          <p:cNvSpPr>
            <a:spLocks noGrp="1"/>
          </p:cNvSpPr>
          <p:nvPr>
            <p:ph type="sldNum" sz="quarter" idx="10"/>
          </p:nvPr>
        </p:nvSpPr>
        <p:spPr>
          <a:xfrm>
            <a:off x="8534400" y="6481856"/>
            <a:ext cx="605474" cy="385668"/>
          </a:xfrm>
        </p:spPr>
        <p:txBody>
          <a:bodyPr/>
          <a:lstStyle>
            <a:lvl1pPr algn="ctr">
              <a:defRPr/>
            </a:lvl1pPr>
          </a:lstStyle>
          <a:p>
            <a:pPr>
              <a:defRPr/>
            </a:pPr>
            <a:fld id="{B837F764-1F0B-A64E-B258-E9A6F6E368C4}" type="slidenum">
              <a:rPr lang="en-US" altLang="en-US" smtClean="0"/>
              <a:pPr>
                <a:defRPr/>
              </a:pPr>
              <a:t>‹#›</a:t>
            </a:fld>
            <a:endParaRPr lang="en-US" altLang="en-US" dirty="0"/>
          </a:p>
        </p:txBody>
      </p:sp>
      <p:cxnSp>
        <p:nvCxnSpPr>
          <p:cNvPr id="8" name="Connecteur droit 7"/>
          <p:cNvCxnSpPr/>
          <p:nvPr userDrawn="1"/>
        </p:nvCxnSpPr>
        <p:spPr>
          <a:xfrm>
            <a:off x="4706471" y="1327307"/>
            <a:ext cx="3421529" cy="5950"/>
          </a:xfrm>
          <a:prstGeom prst="line">
            <a:avLst/>
          </a:prstGeom>
          <a:ln w="6350" cmpd="sng">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7" name="Espace réservé pour une image  6"/>
          <p:cNvSpPr>
            <a:spLocks noGrp="1"/>
          </p:cNvSpPr>
          <p:nvPr>
            <p:ph type="pic" sz="quarter" idx="11"/>
          </p:nvPr>
        </p:nvSpPr>
        <p:spPr>
          <a:xfrm>
            <a:off x="817897" y="263694"/>
            <a:ext cx="2630487" cy="2630488"/>
          </a:xfrm>
        </p:spPr>
        <p:txBody>
          <a:bodyPr/>
          <a:lstStyle>
            <a:lvl1pPr>
              <a:defRPr sz="1400" b="0" i="1">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endParaRPr lang="fr-FR" dirty="0"/>
          </a:p>
        </p:txBody>
      </p:sp>
      <p:sp>
        <p:nvSpPr>
          <p:cNvPr id="10" name="Espace réservé pour une image  6"/>
          <p:cNvSpPr>
            <a:spLocks noGrp="1"/>
          </p:cNvSpPr>
          <p:nvPr>
            <p:ph type="pic" sz="quarter" idx="12"/>
          </p:nvPr>
        </p:nvSpPr>
        <p:spPr>
          <a:xfrm>
            <a:off x="817897" y="3039483"/>
            <a:ext cx="2630487" cy="2630488"/>
          </a:xfrm>
        </p:spPr>
        <p:txBody>
          <a:bodyPr/>
          <a:lstStyle>
            <a:lvl1pPr>
              <a:defRPr sz="1400" b="0" i="1">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endParaRPr lang="fr-FR" dirty="0"/>
          </a:p>
        </p:txBody>
      </p:sp>
    </p:spTree>
    <p:extLst>
      <p:ext uri="{BB962C8B-B14F-4D97-AF65-F5344CB8AC3E}">
        <p14:creationId xmlns:p14="http://schemas.microsoft.com/office/powerpoint/2010/main" val="492477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st_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19075" y="-26989"/>
            <a:ext cx="9182179" cy="69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3880" y="704459"/>
            <a:ext cx="2019300" cy="1981200"/>
          </a:xfrm>
          <a:prstGeom prst="rect">
            <a:avLst/>
          </a:prstGeom>
        </p:spPr>
      </p:pic>
      <p:sp>
        <p:nvSpPr>
          <p:cNvPr id="8" name="Espace réservé du texte 7"/>
          <p:cNvSpPr>
            <a:spLocks noGrp="1"/>
          </p:cNvSpPr>
          <p:nvPr>
            <p:ph type="body" sz="quarter" idx="10" hasCustomPrompt="1"/>
          </p:nvPr>
        </p:nvSpPr>
        <p:spPr>
          <a:xfrm>
            <a:off x="784225" y="4703262"/>
            <a:ext cx="2813050" cy="277812"/>
          </a:xfrm>
        </p:spPr>
        <p:txBody>
          <a:bodyPr/>
          <a:lstStyle>
            <a:lvl1pPr marL="0" indent="0">
              <a:buNone/>
              <a:defRPr sz="1400" b="1" i="0">
                <a:solidFill>
                  <a:srgbClr val="1BB7D5"/>
                </a:solidFill>
                <a:latin typeface="Avenir Black" charset="0"/>
                <a:ea typeface="Avenir Black" charset="0"/>
                <a:cs typeface="Avenir Black"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a:t>Cyber Security Coalition</a:t>
            </a:r>
          </a:p>
        </p:txBody>
      </p:sp>
      <p:sp>
        <p:nvSpPr>
          <p:cNvPr id="10" name="Espace réservé du texte 9"/>
          <p:cNvSpPr>
            <a:spLocks noGrp="1"/>
          </p:cNvSpPr>
          <p:nvPr>
            <p:ph type="body" sz="quarter" idx="11" hasCustomPrompt="1"/>
          </p:nvPr>
        </p:nvSpPr>
        <p:spPr>
          <a:xfrm>
            <a:off x="784225" y="5101724"/>
            <a:ext cx="3787775" cy="609266"/>
          </a:xfrm>
        </p:spPr>
        <p:txBody>
          <a:bodyPr/>
          <a:lstStyle>
            <a:lvl1pPr marL="0" indent="0">
              <a:buNone/>
              <a:defRPr sz="1200" b="0" i="0" baseline="0">
                <a:latin typeface="Avenir Book" charset="0"/>
                <a:ea typeface="Avenir Book" charset="0"/>
                <a:cs typeface="Avenir Book" charset="0"/>
              </a:defRPr>
            </a:lvl1pPr>
            <a:lvl2pPr marL="457200" indent="0">
              <a:buNone/>
              <a:defRPr sz="1200" b="0" i="0">
                <a:latin typeface="Avenir Book" charset="0"/>
                <a:ea typeface="Avenir Book" charset="0"/>
                <a:cs typeface="Avenir Book" charset="0"/>
              </a:defRPr>
            </a:lvl2pPr>
            <a:lvl3pPr marL="914400" indent="0">
              <a:buNone/>
              <a:defRPr sz="1200" b="0" i="0">
                <a:latin typeface="Avenir Book" charset="0"/>
                <a:ea typeface="Avenir Book" charset="0"/>
                <a:cs typeface="Avenir Book" charset="0"/>
              </a:defRPr>
            </a:lvl3pPr>
            <a:lvl4pPr marL="1371600" indent="0">
              <a:buNone/>
              <a:defRPr sz="1200" b="0" i="0">
                <a:latin typeface="Avenir Book" charset="0"/>
                <a:ea typeface="Avenir Book" charset="0"/>
                <a:cs typeface="Avenir Book" charset="0"/>
              </a:defRPr>
            </a:lvl4pPr>
            <a:lvl5pPr marL="1828800" indent="0">
              <a:buNone/>
              <a:defRPr sz="1200" b="0" i="0">
                <a:latin typeface="Avenir Book" charset="0"/>
                <a:ea typeface="Avenir Book" charset="0"/>
                <a:cs typeface="Avenir Book" charset="0"/>
              </a:defRPr>
            </a:lvl5pPr>
          </a:lstStyle>
          <a:p>
            <a:pPr lvl="0"/>
            <a:r>
              <a:rPr lang="fr-FR" dirty="0" err="1"/>
              <a:t>Adress</a:t>
            </a:r>
            <a:endParaRPr lang="fr-FR" dirty="0"/>
          </a:p>
          <a:p>
            <a:pPr lvl="0"/>
            <a:r>
              <a:rPr lang="fr-FR" dirty="0"/>
              <a:t>Zip code</a:t>
            </a:r>
          </a:p>
          <a:p>
            <a:pPr lvl="0"/>
            <a:r>
              <a:rPr lang="fr-FR" dirty="0"/>
              <a:t>email</a:t>
            </a:r>
          </a:p>
        </p:txBody>
      </p:sp>
      <p:sp>
        <p:nvSpPr>
          <p:cNvPr id="11" name="Espace réservé du texte 7"/>
          <p:cNvSpPr>
            <a:spLocks noGrp="1"/>
          </p:cNvSpPr>
          <p:nvPr>
            <p:ph type="body" sz="quarter" idx="12" hasCustomPrompt="1"/>
          </p:nvPr>
        </p:nvSpPr>
        <p:spPr>
          <a:xfrm>
            <a:off x="783880" y="5842252"/>
            <a:ext cx="2813050" cy="277812"/>
          </a:xfrm>
        </p:spPr>
        <p:txBody>
          <a:bodyPr/>
          <a:lstStyle>
            <a:lvl1pPr marL="0" indent="0">
              <a:buNone/>
              <a:defRPr sz="1400" b="0" i="0">
                <a:solidFill>
                  <a:srgbClr val="1BB7D5"/>
                </a:solidFill>
                <a:latin typeface="Avenir Medium" charset="0"/>
                <a:ea typeface="Avenir Medium" charset="0"/>
                <a:cs typeface="Avenir Medium" charset="0"/>
              </a:defRPr>
            </a:lvl1pPr>
            <a:lvl2pPr>
              <a:defRPr sz="1400" b="1" i="0">
                <a:latin typeface="Avenir Black" charset="0"/>
                <a:ea typeface="Avenir Black" charset="0"/>
                <a:cs typeface="Avenir Black" charset="0"/>
              </a:defRPr>
            </a:lvl2pPr>
            <a:lvl3pPr>
              <a:defRPr sz="1400" b="1" i="0">
                <a:latin typeface="Avenir Black" charset="0"/>
                <a:ea typeface="Avenir Black" charset="0"/>
                <a:cs typeface="Avenir Black" charset="0"/>
              </a:defRPr>
            </a:lvl3pPr>
            <a:lvl4pPr>
              <a:defRPr sz="1400" b="1" i="0">
                <a:latin typeface="Avenir Black" charset="0"/>
                <a:ea typeface="Avenir Black" charset="0"/>
                <a:cs typeface="Avenir Black" charset="0"/>
              </a:defRPr>
            </a:lvl4pPr>
            <a:lvl5pPr>
              <a:defRPr sz="1400" b="1" i="0">
                <a:latin typeface="Avenir Black" charset="0"/>
                <a:ea typeface="Avenir Black" charset="0"/>
                <a:cs typeface="Avenir Black" charset="0"/>
              </a:defRPr>
            </a:lvl5pPr>
          </a:lstStyle>
          <a:p>
            <a:pPr lvl="0"/>
            <a:r>
              <a:rPr lang="fr-FR" dirty="0" err="1"/>
              <a:t>website</a:t>
            </a:r>
            <a:endParaRPr lang="fr-FR" dirty="0"/>
          </a:p>
        </p:txBody>
      </p:sp>
    </p:spTree>
    <p:extLst>
      <p:ext uri="{BB962C8B-B14F-4D97-AF65-F5344CB8AC3E}">
        <p14:creationId xmlns:p14="http://schemas.microsoft.com/office/powerpoint/2010/main" val="657446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l-BE"/>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B88EC6-FB30-604F-A1F4-9433FCE8C09E}" type="slidenum">
              <a:rPr lang="en-US" altLang="en-US"/>
              <a:pPr>
                <a:defRPr/>
              </a:pPr>
              <a:t>‹#›</a:t>
            </a:fld>
            <a:endParaRPr lang="en-US" altLang="en-US"/>
          </a:p>
        </p:txBody>
      </p:sp>
    </p:spTree>
    <p:extLst>
      <p:ext uri="{BB962C8B-B14F-4D97-AF65-F5344CB8AC3E}">
        <p14:creationId xmlns:p14="http://schemas.microsoft.com/office/powerpoint/2010/main" val="1767199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BB724B-BDD0-BA4F-AB00-99718CF06CC2}" type="slidenum">
              <a:rPr lang="en-US" altLang="en-US"/>
              <a:pPr>
                <a:defRPr/>
              </a:pPr>
              <a:t>‹#›</a:t>
            </a:fld>
            <a:endParaRPr lang="en-US" altLang="en-US"/>
          </a:p>
        </p:txBody>
      </p:sp>
    </p:spTree>
    <p:extLst>
      <p:ext uri="{BB962C8B-B14F-4D97-AF65-F5344CB8AC3E}">
        <p14:creationId xmlns:p14="http://schemas.microsoft.com/office/powerpoint/2010/main" val="1627309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BE"/>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49C780A-4570-0D42-9E68-42CE469F332B}" type="slidenum">
              <a:rPr lang="en-US" altLang="en-US"/>
              <a:pPr>
                <a:defRPr/>
              </a:pPr>
              <a:t>‹#›</a:t>
            </a:fld>
            <a:endParaRPr lang="en-US" altLang="en-US"/>
          </a:p>
        </p:txBody>
      </p:sp>
    </p:spTree>
    <p:extLst>
      <p:ext uri="{BB962C8B-B14F-4D97-AF65-F5344CB8AC3E}">
        <p14:creationId xmlns:p14="http://schemas.microsoft.com/office/powerpoint/2010/main" val="1991883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4735AD5-07AC-4248-BD58-C712ABC2F6F4}" type="slidenum">
              <a:rPr lang="en-US" altLang="en-US"/>
              <a:pPr>
                <a:defRPr/>
              </a:pPr>
              <a:t>‹#›</a:t>
            </a:fld>
            <a:endParaRPr lang="en-US" altLang="en-US"/>
          </a:p>
        </p:txBody>
      </p:sp>
    </p:spTree>
    <p:extLst>
      <p:ext uri="{BB962C8B-B14F-4D97-AF65-F5344CB8AC3E}">
        <p14:creationId xmlns:p14="http://schemas.microsoft.com/office/powerpoint/2010/main" val="461529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2F939CD-0681-644D-A3BD-A33A998AF36E}" type="slidenum">
              <a:rPr lang="en-US" altLang="en-US"/>
              <a:pPr>
                <a:defRPr/>
              </a:pPr>
              <a:t>‹#›</a:t>
            </a:fld>
            <a:endParaRPr lang="en-US" altLang="en-US"/>
          </a:p>
        </p:txBody>
      </p:sp>
    </p:spTree>
    <p:extLst>
      <p:ext uri="{BB962C8B-B14F-4D97-AF65-F5344CB8AC3E}">
        <p14:creationId xmlns:p14="http://schemas.microsoft.com/office/powerpoint/2010/main" val="207524667"/>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nl-BE" altLang="en-US"/>
              <a:t>Click to edit Master title style</a:t>
            </a:r>
            <a:endParaRPr lang="en-US" alt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nl-BE" altLang="en-US" dirty="0"/>
              <a:t>Click to edit Master text styles</a:t>
            </a:r>
          </a:p>
          <a:p>
            <a:pPr lvl="1"/>
            <a:r>
              <a:rPr lang="nl-BE" altLang="en-US" dirty="0"/>
              <a:t>Second level</a:t>
            </a:r>
          </a:p>
          <a:p>
            <a:pPr lvl="2"/>
            <a:r>
              <a:rPr lang="nl-BE" altLang="en-US" dirty="0"/>
              <a:t>Third level</a:t>
            </a:r>
          </a:p>
          <a:p>
            <a:pPr lvl="3"/>
            <a:r>
              <a:rPr lang="nl-BE" altLang="en-US" dirty="0"/>
              <a:t>Fourth level</a:t>
            </a:r>
          </a:p>
          <a:p>
            <a:pPr lvl="4"/>
            <a:r>
              <a:rPr lang="nl-BE"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DD640957-CA7F-8F4F-BAE7-FD28B30B690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114" r:id="rId1"/>
    <p:sldLayoutId id="2147484115" r:id="rId2"/>
    <p:sldLayoutId id="2147484117" r:id="rId3"/>
    <p:sldLayoutId id="2147484119" r:id="rId4"/>
    <p:sldLayoutId id="2147484107" r:id="rId5"/>
    <p:sldLayoutId id="2147484108" r:id="rId6"/>
    <p:sldLayoutId id="2147484109" r:id="rId7"/>
    <p:sldLayoutId id="2147484110" r:id="rId8"/>
    <p:sldLayoutId id="2147484111" r:id="rId9"/>
    <p:sldLayoutId id="2147484112" r:id="rId10"/>
    <p:sldLayoutId id="2147484113" r:id="rId11"/>
    <p:sldLayoutId id="2147484120" r:id="rId12"/>
    <p:sldLayoutId id="2147484121" r:id="rId13"/>
    <p:sldLayoutId id="2147484122" r:id="rId14"/>
    <p:sldLayoutId id="2147484123" r:id="rId15"/>
    <p:sldLayoutId id="2147484124" r:id="rId16"/>
    <p:sldLayoutId id="2147484125" r:id="rId17"/>
    <p:sldLayoutId id="2147484126" r:id="rId18"/>
    <p:sldLayoutId id="2147484127" r:id="rId19"/>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defRPr>
      </a:lvl5pPr>
      <a:lvl6pPr marL="4572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6pPr>
      <a:lvl7pPr marL="9144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7pPr>
      <a:lvl8pPr marL="13716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8pPr>
      <a:lvl9pPr marL="1828800" algn="ctr" defTabSz="457200" rtl="0" fontAlgn="base">
        <a:spcBef>
          <a:spcPct val="0"/>
        </a:spcBef>
        <a:spcAft>
          <a:spcPct val="0"/>
        </a:spcAft>
        <a:defRPr sz="4400">
          <a:solidFill>
            <a:schemeClr val="tx1"/>
          </a:solidFill>
          <a:latin typeface="Calibri" panose="020F0502020204030204" pitchFamily="34" charset="0"/>
          <a:ea typeface="MS PGothic" panose="020B0600070205080204" pitchFamily="34"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anose="020B0600070205080204" pitchFamily="34"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hyperlink" Target="https://campagne.safeonweb.be/fr/testez-votre-sante-digitale" TargetMode="External"/><Relationship Id="rId4" Type="http://schemas.openxmlformats.org/officeDocument/2006/relationships/hyperlink" Target="http://www.safeonweb.be/" TargetMode="External"/><Relationship Id="rId5" Type="http://schemas.openxmlformats.org/officeDocument/2006/relationships/image" Target="../media/image22.png"/><Relationship Id="rId1" Type="http://schemas.openxmlformats.org/officeDocument/2006/relationships/slideLayout" Target="../slideLayouts/slideLayout1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png"/><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23.jpeg"/><Relationship Id="rId5" Type="http://schemas.openxmlformats.org/officeDocument/2006/relationships/image" Target="../media/image24.png"/><Relationship Id="rId6" Type="http://schemas.openxmlformats.org/officeDocument/2006/relationships/hyperlink" Target="https://www.youtube.com/watch?v=3-U856cOWMU" TargetMode="External"/><Relationship Id="rId1" Type="http://schemas.openxmlformats.org/officeDocument/2006/relationships/video" Target="https://www.youtube.com/embed/3-U856cOWMU?feature=oembed" TargetMode="External"/><Relationship Id="rId2"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1" Type="http://schemas.openxmlformats.org/officeDocument/2006/relationships/hyperlink" Target="https://www.dhs.gov/" TargetMode="External"/><Relationship Id="rId12" Type="http://schemas.openxmlformats.org/officeDocument/2006/relationships/hyperlink" Target="https://blog.nviso.eu/2020/04/03/to-zoom-or-not-to-zoom/" TargetMode="External"/><Relationship Id="rId13" Type="http://schemas.openxmlformats.org/officeDocument/2006/relationships/hyperlink" Target="https://www.sans.org/security-awareness-training/sans-security-awareness-work-home-deployment-kit" TargetMode="External"/><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25.png"/><Relationship Id="rId4" Type="http://schemas.openxmlformats.org/officeDocument/2006/relationships/hyperlink" Target="http://www.safeonweb.be/" TargetMode="External"/><Relationship Id="rId5" Type="http://schemas.openxmlformats.org/officeDocument/2006/relationships/hyperlink" Target="mailto:suspect@safeonweb.be" TargetMode="External"/><Relationship Id="rId6" Type="http://schemas.openxmlformats.org/officeDocument/2006/relationships/hyperlink" Target="https://campagne.safeonweb.be/fr/testez-votre-sante-digitale" TargetMode="External"/><Relationship Id="rId7" Type="http://schemas.openxmlformats.org/officeDocument/2006/relationships/hyperlink" Target="https://campagne.safeonweb.be/nl/doe-de-test" TargetMode="External"/><Relationship Id="rId8" Type="http://schemas.openxmlformats.org/officeDocument/2006/relationships/hyperlink" Target="https://ccb.belgium.be/fr/publication/webinaires-pour-les-organisations" TargetMode="External"/><Relationship Id="rId9" Type="http://schemas.openxmlformats.org/officeDocument/2006/relationships/hyperlink" Target="https://www.europol.europa.eu/staying-safe-during-covid-19-what-you-need-to-know" TargetMode="External"/><Relationship Id="rId10" Type="http://schemas.openxmlformats.org/officeDocument/2006/relationships/hyperlink" Target="https://www.febelfin.be/fr"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9.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10.jpeg"/><Relationship Id="rId5" Type="http://schemas.openxmlformats.org/officeDocument/2006/relationships/image" Target="../media/image11.png"/><Relationship Id="rId1" Type="http://schemas.openxmlformats.org/officeDocument/2006/relationships/video" Target="https://www.youtube.com/embed/Mh4f9AYRCZY?feature=oembed" TargetMode="External"/><Relationship Id="rId2"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png"/><Relationship Id="rId1" Type="http://schemas.openxmlformats.org/officeDocument/2006/relationships/slideLayout" Target="../slideLayouts/slideLayout9.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4.png"/><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mailto:verdacht@safeonweb.be" TargetMode="External"/><Relationship Id="rId1" Type="http://schemas.openxmlformats.org/officeDocument/2006/relationships/slideLayout" Target="../slideLayouts/slideLayout1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4"/>
          </p:nvPr>
        </p:nvSpPr>
        <p:spPr/>
        <p:txBody>
          <a:bodyPr/>
          <a:lstStyle/>
          <a:p>
            <a:r>
              <a:rPr lang="nl-BE" dirty="0"/>
              <a:t>Bruxelles, </a:t>
            </a:r>
            <a:r>
              <a:rPr lang="nl-BE" dirty="0" err="1"/>
              <a:t>Septembre</a:t>
            </a:r>
            <a:r>
              <a:rPr lang="nl-BE" dirty="0"/>
              <a:t> 2020</a:t>
            </a:r>
          </a:p>
        </p:txBody>
      </p:sp>
      <p:sp>
        <p:nvSpPr>
          <p:cNvPr id="7" name="Espace réservé du texte 2">
            <a:extLst>
              <a:ext uri="{FF2B5EF4-FFF2-40B4-BE49-F238E27FC236}">
                <a16:creationId xmlns:a16="http://schemas.microsoft.com/office/drawing/2014/main" xmlns="" id="{506807A8-9C88-48F6-B388-9C2EED11F632}"/>
              </a:ext>
            </a:extLst>
          </p:cNvPr>
          <p:cNvSpPr txBox="1">
            <a:spLocks/>
          </p:cNvSpPr>
          <p:nvPr/>
        </p:nvSpPr>
        <p:spPr bwMode="auto">
          <a:xfrm>
            <a:off x="3568700" y="3608338"/>
            <a:ext cx="4476750" cy="196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defTabSz="457200" rtl="0" eaLnBrk="0" fontAlgn="base" hangingPunct="0">
              <a:spcBef>
                <a:spcPct val="20000"/>
              </a:spcBef>
              <a:spcAft>
                <a:spcPct val="0"/>
              </a:spcAft>
              <a:buFontTx/>
              <a:buNone/>
              <a:defRPr sz="2400" b="1" i="0" kern="1200" baseline="0">
                <a:solidFill>
                  <a:srgbClr val="EB5C4E"/>
                </a:solidFill>
                <a:latin typeface="Avenir Heavy" charset="0"/>
                <a:ea typeface="Avenir Heavy" charset="0"/>
                <a:cs typeface="Avenir Heavy"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nl-BE" dirty="0"/>
              <a:t>Home </a:t>
            </a:r>
            <a:r>
              <a:rPr lang="nl-BE" dirty="0" err="1"/>
              <a:t>sweet</a:t>
            </a:r>
            <a:r>
              <a:rPr lang="nl-BE" dirty="0"/>
              <a:t> home</a:t>
            </a:r>
            <a:endParaRPr lang="en" dirty="0"/>
          </a:p>
          <a:p>
            <a:r>
              <a:rPr lang="en" sz="2000" b="0" dirty="0">
                <a:solidFill>
                  <a:srgbClr val="404040"/>
                </a:solidFill>
                <a:latin typeface="Avenir Book"/>
                <a:cs typeface="Avenir Book"/>
              </a:rPr>
              <a:t>Travaillez en toute sécurité chez vous aussi</a:t>
            </a:r>
          </a:p>
        </p:txBody>
      </p:sp>
      <p:sp>
        <p:nvSpPr>
          <p:cNvPr id="5" name="Espace réservé pour une image  6"/>
          <p:cNvSpPr>
            <a:spLocks noGrp="1"/>
          </p:cNvSpPr>
          <p:nvPr>
            <p:ph type="pic" sz="quarter" idx="15" hasCustomPrompt="1"/>
          </p:nvPr>
        </p:nvSpPr>
        <p:spPr>
          <a:xfrm>
            <a:off x="3416300" y="1385455"/>
            <a:ext cx="1471229" cy="1300907"/>
          </a:xfrm>
        </p:spPr>
        <p:txBody>
          <a:bodyPr/>
          <a:lstStyle>
            <a:lvl1pPr marL="342900" marR="0" indent="-342900" algn="l" defTabSz="457200" rtl="0" eaLnBrk="0" fontAlgn="base" latinLnBrk="0" hangingPunct="0">
              <a:lnSpc>
                <a:spcPct val="100000"/>
              </a:lnSpc>
              <a:spcBef>
                <a:spcPct val="20000"/>
              </a:spcBef>
              <a:spcAft>
                <a:spcPct val="0"/>
              </a:spcAft>
              <a:buClrTx/>
              <a:buSzTx/>
              <a:buFont typeface="Arial" charset="0"/>
              <a:buNone/>
              <a:tabLst/>
              <a:defRPr sz="1200" b="0" i="1" baseline="0">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fr-FR" dirty="0" smtClean="0"/>
              <a:t>Ajoutez ici le logo de votre organisation/</a:t>
            </a:r>
            <a:br>
              <a:rPr lang="fr-FR" dirty="0" smtClean="0"/>
            </a:br>
            <a:r>
              <a:rPr lang="fr-FR" dirty="0" smtClean="0"/>
              <a:t>entreprise</a:t>
            </a:r>
            <a:endParaRPr lang="fr-FR" dirty="0" smtClean="0"/>
          </a:p>
        </p:txBody>
      </p:sp>
    </p:spTree>
    <p:extLst>
      <p:ext uri="{BB962C8B-B14F-4D97-AF65-F5344CB8AC3E}">
        <p14:creationId xmlns:p14="http://schemas.microsoft.com/office/powerpoint/2010/main" val="1108433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Conditions pour travailler à domicile en toute sécurité...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10</a:t>
            </a:fld>
            <a:endParaRPr lang="nl-BE" altLang="en-US" dirty="0"/>
          </a:p>
        </p:txBody>
      </p:sp>
      <p:sp>
        <p:nvSpPr>
          <p:cNvPr id="8" name="ZoneTexte 7"/>
          <p:cNvSpPr txBox="1"/>
          <p:nvPr/>
        </p:nvSpPr>
        <p:spPr bwMode="auto">
          <a:xfrm>
            <a:off x="438326" y="5028803"/>
            <a:ext cx="3447479" cy="64633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algn="ctr" eaLnBrk="1" hangingPunct="1"/>
            <a:r>
              <a:rPr lang="en" sz="1400" b="1" dirty="0">
                <a:solidFill>
                  <a:srgbClr val="FFFFFF"/>
                </a:solidFill>
                <a:latin typeface="Avenir Heavy"/>
              </a:rPr>
              <a:t>Check the ‘Social Engineering’ module </a:t>
            </a:r>
            <a:br>
              <a:rPr lang="en" sz="1400" b="1" dirty="0">
                <a:solidFill>
                  <a:srgbClr val="FFFFFF"/>
                </a:solidFill>
                <a:latin typeface="Avenir Heavy"/>
              </a:rPr>
            </a:br>
            <a:r>
              <a:rPr lang="en" sz="1400" b="1" dirty="0">
                <a:solidFill>
                  <a:srgbClr val="FFFFFF"/>
                </a:solidFill>
                <a:latin typeface="Avenir Heavy"/>
              </a:rPr>
              <a:t>in th</a:t>
            </a:r>
            <a:r>
              <a:rPr lang="nl-BE" sz="1400" b="1" dirty="0">
                <a:solidFill>
                  <a:srgbClr val="FFFFFF"/>
                </a:solidFill>
                <a:latin typeface="Avenir Heavy"/>
              </a:rPr>
              <a:t>e</a:t>
            </a:r>
            <a:r>
              <a:rPr lang="en" sz="1400" b="1" dirty="0">
                <a:solidFill>
                  <a:srgbClr val="FFFFFF"/>
                </a:solidFill>
                <a:latin typeface="Avenir Heavy"/>
              </a:rPr>
              <a:t> 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grpSp>
        <p:nvGrpSpPr>
          <p:cNvPr id="11" name="Grouper 10"/>
          <p:cNvGrpSpPr/>
          <p:nvPr/>
        </p:nvGrpSpPr>
        <p:grpSpPr>
          <a:xfrm>
            <a:off x="620608" y="2644464"/>
            <a:ext cx="3119217" cy="2618526"/>
            <a:chOff x="552450" y="2945060"/>
            <a:chExt cx="2482178" cy="2083743"/>
          </a:xfrm>
        </p:grpSpPr>
        <p:pic>
          <p:nvPicPr>
            <p:cNvPr id="6" name="Image 5" descr="private-2.png"/>
            <p:cNvPicPr>
              <a:picLocks noChangeAspect="1"/>
            </p:cNvPicPr>
            <p:nvPr/>
          </p:nvPicPr>
          <p:blipFill rotWithShape="1">
            <a:blip r:embed="rId3">
              <a:extLst>
                <a:ext uri="{28A0092B-C50C-407E-A947-70E740481C1C}">
                  <a14:useLocalDpi xmlns:a14="http://schemas.microsoft.com/office/drawing/2010/main" val="0"/>
                </a:ext>
              </a:extLst>
            </a:blip>
            <a:srcRect r="52993"/>
            <a:stretch/>
          </p:blipFill>
          <p:spPr>
            <a:xfrm>
              <a:off x="552450" y="2945060"/>
              <a:ext cx="1637293" cy="1909952"/>
            </a:xfrm>
            <a:prstGeom prst="rect">
              <a:avLst/>
            </a:prstGeom>
          </p:spPr>
        </p:pic>
        <p:pic>
          <p:nvPicPr>
            <p:cNvPr id="9" name="Image 8" descr="private-2.png"/>
            <p:cNvPicPr>
              <a:picLocks noChangeAspect="1"/>
            </p:cNvPicPr>
            <p:nvPr/>
          </p:nvPicPr>
          <p:blipFill rotWithShape="1">
            <a:blip r:embed="rId3">
              <a:extLst>
                <a:ext uri="{28A0092B-C50C-407E-A947-70E740481C1C}">
                  <a14:useLocalDpi xmlns:a14="http://schemas.microsoft.com/office/drawing/2010/main" val="0"/>
                </a:ext>
              </a:extLst>
            </a:blip>
            <a:srcRect l="73647"/>
            <a:stretch/>
          </p:blipFill>
          <p:spPr>
            <a:xfrm>
              <a:off x="2116749" y="3118851"/>
              <a:ext cx="917879" cy="1909952"/>
            </a:xfrm>
            <a:prstGeom prst="rect">
              <a:avLst/>
            </a:prstGeom>
          </p:spPr>
        </p:pic>
      </p:grpSp>
      <p:sp>
        <p:nvSpPr>
          <p:cNvPr id="14" name="Espace réservé du contenu 2">
            <a:extLst>
              <a:ext uri="{FF2B5EF4-FFF2-40B4-BE49-F238E27FC236}">
                <a16:creationId xmlns:a16="http://schemas.microsoft.com/office/drawing/2014/main" xmlns="" id="{594E1E61-3391-46E7-9253-B56CFD71B2D2}"/>
              </a:ext>
            </a:extLst>
          </p:cNvPr>
          <p:cNvSpPr>
            <a:spLocks noGrp="1"/>
          </p:cNvSpPr>
          <p:nvPr>
            <p:ph idx="1"/>
          </p:nvPr>
        </p:nvSpPr>
        <p:spPr>
          <a:xfrm>
            <a:off x="4613835" y="1679913"/>
            <a:ext cx="3606800" cy="4525963"/>
          </a:xfrm>
        </p:spPr>
        <p:txBody>
          <a:bodyPr/>
          <a:lstStyle/>
          <a:p>
            <a:pPr marL="0" indent="0" algn="l" rtl="0">
              <a:spcAft>
                <a:spcPts val="600"/>
              </a:spcAft>
              <a:buNone/>
            </a:pPr>
            <a:r>
              <a:rPr lang="en" b="1" i="0" u="none" baseline="0" dirty="0">
                <a:solidFill>
                  <a:srgbClr val="404040"/>
                </a:solidFill>
                <a:latin typeface="Avenir Heavy"/>
                <a:cs typeface="Avenir Heavy"/>
              </a:rPr>
              <a:t>Utilise</a:t>
            </a:r>
            <a:r>
              <a:rPr lang="nl-BE" b="1" i="0" u="none" baseline="0" dirty="0" err="1">
                <a:solidFill>
                  <a:srgbClr val="404040"/>
                </a:solidFill>
                <a:latin typeface="Avenir Heavy"/>
                <a:cs typeface="Avenir Heavy"/>
              </a:rPr>
              <a:t>z</a:t>
            </a:r>
            <a:r>
              <a:rPr lang="en" b="1" i="0" u="none" baseline="0" dirty="0">
                <a:solidFill>
                  <a:srgbClr val="404040"/>
                </a:solidFill>
                <a:latin typeface="Avenir Heavy"/>
                <a:cs typeface="Avenir Heavy"/>
              </a:rPr>
              <a:t> des canaux de communication </a:t>
            </a:r>
            <a:r>
              <a:rPr lang="en" dirty="0">
                <a:latin typeface="Avenir Heavy"/>
                <a:cs typeface="Avenir Heavy"/>
              </a:rPr>
              <a:t>sécurisés</a:t>
            </a:r>
            <a:r>
              <a:rPr lang="en" b="1" i="0" u="none" baseline="0" dirty="0">
                <a:solidFill>
                  <a:srgbClr val="404040"/>
                </a:solidFill>
                <a:latin typeface="Avenir Heavy"/>
                <a:cs typeface="Avenir Heavy"/>
              </a:rPr>
              <a:t>:</a:t>
            </a:r>
          </a:p>
          <a:p>
            <a:pPr algn="l" rtl="0"/>
            <a:r>
              <a:rPr lang="en" b="0" i="0" u="none" baseline="0" dirty="0"/>
              <a:t>Pour la communication professionnelle, utilisez uniquement les applications sélectionnées par votre département ou fournisseur IT.</a:t>
            </a:r>
          </a:p>
          <a:p>
            <a:pPr algn="l" rtl="0"/>
            <a:r>
              <a:rPr lang="en" b="0" i="0" u="none" baseline="0" dirty="0"/>
              <a:t>N'envoyez pas d'e-mails professionnels vers votre compte G-mail/Hotmail privé: risque de fuite d'informations</a:t>
            </a:r>
          </a:p>
          <a:p>
            <a:pPr algn="l" rtl="0"/>
            <a:r>
              <a:rPr lang="en" b="0" i="0" u="none" baseline="0" dirty="0"/>
              <a:t>Utilisez toujours une connexion HTTPS</a:t>
            </a:r>
          </a:p>
          <a:p>
            <a:pPr algn="l" rtl="0"/>
            <a:r>
              <a:rPr lang="en" b="0" i="0" u="none" baseline="0" dirty="0"/>
              <a:t>Ne publiez pas d'informations professionnelles sur les réseaux sociaux</a:t>
            </a:r>
          </a:p>
          <a:p>
            <a:pPr algn="l" rtl="0"/>
            <a:r>
              <a:rPr lang="en" b="0" i="0" u="none" baseline="0" dirty="0"/>
              <a:t>Rangez les documents confidentiels en attendant de les ramener au travail.</a:t>
            </a:r>
          </a:p>
          <a:p>
            <a:endParaRPr lang="en" b="0" dirty="0"/>
          </a:p>
          <a:p>
            <a:endParaRPr lang="en" b="0" dirty="0">
              <a:solidFill>
                <a:srgbClr val="404040"/>
              </a:solidFill>
            </a:endParaRPr>
          </a:p>
        </p:txBody>
      </p:sp>
      <p:sp>
        <p:nvSpPr>
          <p:cNvPr id="16" name="ZoneTexte 6">
            <a:extLst>
              <a:ext uri="{FF2B5EF4-FFF2-40B4-BE49-F238E27FC236}">
                <a16:creationId xmlns:a16="http://schemas.microsoft.com/office/drawing/2014/main" xmlns="" id="{F9E97A5A-481C-4056-9AE5-7CF8C9070F1A}"/>
              </a:ext>
            </a:extLst>
          </p:cNvPr>
          <p:cNvSpPr txBox="1"/>
          <p:nvPr/>
        </p:nvSpPr>
        <p:spPr bwMode="auto">
          <a:xfrm>
            <a:off x="259109" y="459994"/>
            <a:ext cx="3480716" cy="183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Travail </a:t>
            </a:r>
            <a:r>
              <a:rPr lang="en" sz="2800" b="1" dirty="0">
                <a:solidFill>
                  <a:srgbClr val="457A8C"/>
                </a:solidFill>
                <a:latin typeface="Avenir Heavy"/>
                <a:cs typeface="Avenir Heavy"/>
              </a:rPr>
              <a:t>ou</a:t>
            </a:r>
            <a:r>
              <a:rPr lang="en" sz="2800" b="1" i="0" u="none" baseline="0" dirty="0">
                <a:solidFill>
                  <a:srgbClr val="457A8C"/>
                </a:solidFill>
                <a:latin typeface="Avenir Heavy"/>
                <a:cs typeface="Avenir Heavy"/>
              </a:rPr>
              <a:t> vie privée?</a:t>
            </a:r>
          </a:p>
          <a:p>
            <a:pPr algn="l" rtl="0" eaLnBrk="1" hangingPunct="1">
              <a:spcBef>
                <a:spcPts val="600"/>
              </a:spcBef>
            </a:pPr>
            <a:r>
              <a:rPr lang="en" sz="2000" i="0" u="none" baseline="0" dirty="0">
                <a:solidFill>
                  <a:srgbClr val="457A8C"/>
                </a:solidFill>
                <a:latin typeface="Avenir Book" charset="0"/>
              </a:rPr>
              <a:t>En tant que télétravailleur, vous devez également continuer à différencier votre communication privée et professionnelle</a:t>
            </a:r>
            <a:endParaRPr lang="en" sz="2000" dirty="0">
              <a:solidFill>
                <a:srgbClr val="457A8C"/>
              </a:solidFill>
              <a:latin typeface="Avenir Book" charset="0"/>
            </a:endParaRPr>
          </a:p>
        </p:txBody>
      </p:sp>
    </p:spTree>
    <p:extLst>
      <p:ext uri="{BB962C8B-B14F-4D97-AF65-F5344CB8AC3E}">
        <p14:creationId xmlns:p14="http://schemas.microsoft.com/office/powerpoint/2010/main" val="4025683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Conditions pour travailler à domicile en toute sécurité...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11</a:t>
            </a:fld>
            <a:endParaRPr lang="nl-BE" altLang="en-US" dirty="0"/>
          </a:p>
        </p:txBody>
      </p:sp>
      <p:pic>
        <p:nvPicPr>
          <p:cNvPr id="8" name="Image 7" descr="safehomeworking_drag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374" y="2161021"/>
            <a:ext cx="4273176" cy="3271365"/>
          </a:xfrm>
          <a:prstGeom prst="rect">
            <a:avLst/>
          </a:prstGeom>
        </p:spPr>
      </p:pic>
      <p:sp>
        <p:nvSpPr>
          <p:cNvPr id="11" name="Espace réservé du contenu 2">
            <a:extLst>
              <a:ext uri="{FF2B5EF4-FFF2-40B4-BE49-F238E27FC236}">
                <a16:creationId xmlns:a16="http://schemas.microsoft.com/office/drawing/2014/main" xmlns="" id="{4C35D9A8-700C-4EA0-818F-27B4F3B25E07}"/>
              </a:ext>
            </a:extLst>
          </p:cNvPr>
          <p:cNvSpPr>
            <a:spLocks noGrp="1"/>
          </p:cNvSpPr>
          <p:nvPr>
            <p:ph idx="1"/>
          </p:nvPr>
        </p:nvSpPr>
        <p:spPr>
          <a:xfrm>
            <a:off x="4432459" y="1308300"/>
            <a:ext cx="4181453" cy="4525963"/>
          </a:xfrm>
        </p:spPr>
        <p:txBody>
          <a:bodyPr/>
          <a:lstStyle/>
          <a:p>
            <a:pPr marL="0" indent="0" algn="l" rtl="0">
              <a:spcAft>
                <a:spcPts val="600"/>
              </a:spcAft>
              <a:buNone/>
            </a:pPr>
            <a:r>
              <a:rPr lang="en" b="1" i="0" u="none" baseline="0" dirty="0">
                <a:solidFill>
                  <a:srgbClr val="404040"/>
                </a:solidFill>
                <a:latin typeface="Avenir Heavy"/>
                <a:cs typeface="Avenir Heavy"/>
              </a:rPr>
              <a:t>Organiser des vidéoconférences en ligne en toute sécurité (1/2):</a:t>
            </a:r>
          </a:p>
          <a:p>
            <a:pPr algn="l" rtl="0"/>
            <a:r>
              <a:rPr lang="en" b="0" i="0" u="none" baseline="0" dirty="0"/>
              <a:t>Utilisez des produits reconnus d'une appstore officielle et veillez à les mettre à jour</a:t>
            </a:r>
          </a:p>
          <a:p>
            <a:pPr algn="l" rtl="0"/>
            <a:r>
              <a:rPr lang="en" b="0" i="0" u="none" baseline="0" dirty="0"/>
              <a:t>Créez un compte personnel et sécurisez-le à l'aide d'un mot de passe fort</a:t>
            </a:r>
          </a:p>
          <a:p>
            <a:pPr algn="l" rtl="0"/>
            <a:r>
              <a:rPr lang="en" b="0" i="0" u="none" baseline="0" dirty="0"/>
              <a:t>Gardez vos entretiens téléphoniques et vidéo confidentiels</a:t>
            </a:r>
          </a:p>
          <a:p>
            <a:pPr lvl="1" algn="l" rtl="0"/>
            <a:r>
              <a:rPr lang="en" b="0" i="0" u="none" baseline="0" dirty="0"/>
              <a:t>Là où vous pouvez parler sans être dérangé(e)</a:t>
            </a:r>
          </a:p>
          <a:p>
            <a:pPr lvl="1" algn="l" rtl="0"/>
            <a:r>
              <a:rPr lang="en" b="0" i="0" u="none" baseline="0" dirty="0"/>
              <a:t>Attention à l'environnement </a:t>
            </a:r>
            <a:r>
              <a:rPr lang="en" dirty="0"/>
              <a:t>“</a:t>
            </a:r>
            <a:r>
              <a:rPr lang="en" b="0" i="0" u="none" baseline="0" dirty="0"/>
              <a:t>visuel</a:t>
            </a:r>
            <a:r>
              <a:rPr lang="en" dirty="0"/>
              <a:t>”</a:t>
            </a:r>
            <a:r>
              <a:rPr lang="en" b="0" i="0" u="none" baseline="0" dirty="0"/>
              <a:t> et </a:t>
            </a:r>
            <a:r>
              <a:rPr lang="en" dirty="0"/>
              <a:t>“</a:t>
            </a:r>
            <a:r>
              <a:rPr lang="en" b="0" i="0" u="none" baseline="0" dirty="0"/>
              <a:t>audio” à votre domicile: pas d'informations sensibles.</a:t>
            </a:r>
          </a:p>
          <a:p>
            <a:pPr lvl="1" algn="l" rtl="0"/>
            <a:r>
              <a:rPr lang="en" b="0" i="0" u="none" baseline="0" dirty="0"/>
              <a:t>Uniquement avec les personnes invitées</a:t>
            </a:r>
          </a:p>
          <a:p>
            <a:pPr lvl="1" algn="l" rtl="0"/>
            <a:r>
              <a:rPr lang="en" b="0" i="0" u="none" baseline="0" dirty="0"/>
              <a:t>Protégez chaque réunion à l'aide d'un mot de passe</a:t>
            </a:r>
          </a:p>
          <a:p>
            <a:pPr lvl="1" algn="l" rtl="0"/>
            <a:r>
              <a:rPr lang="en" b="0" i="0" u="none" baseline="0" dirty="0"/>
              <a:t>Verrouillez l'événement lorsque tous les invités sont présents</a:t>
            </a:r>
          </a:p>
          <a:p>
            <a:pPr lvl="1" algn="l" rtl="0"/>
            <a:r>
              <a:rPr lang="en" b="0" i="0" u="none" baseline="0" dirty="0"/>
              <a:t>Utilisez votre casque ou vos écouteurs</a:t>
            </a:r>
          </a:p>
          <a:p>
            <a:pPr lvl="1" algn="l" rtl="0"/>
            <a:r>
              <a:rPr lang="en" b="0" i="0" u="none" baseline="0" dirty="0"/>
              <a:t>Utilisez un cache pour webcam</a:t>
            </a:r>
            <a:endParaRPr lang="en" b="0" dirty="0"/>
          </a:p>
          <a:p>
            <a:pPr lvl="1" algn="l" rtl="0"/>
            <a:endParaRPr lang="en" b="0" dirty="0"/>
          </a:p>
          <a:p>
            <a:endParaRPr lang="en" b="0" dirty="0">
              <a:solidFill>
                <a:srgbClr val="404040"/>
              </a:solidFill>
            </a:endParaRPr>
          </a:p>
        </p:txBody>
      </p:sp>
      <p:sp>
        <p:nvSpPr>
          <p:cNvPr id="12" name="ZoneTexte 6">
            <a:extLst>
              <a:ext uri="{FF2B5EF4-FFF2-40B4-BE49-F238E27FC236}">
                <a16:creationId xmlns:a16="http://schemas.microsoft.com/office/drawing/2014/main" xmlns="" id="{147DF167-B640-4478-9FC2-2E59DCE7078B}"/>
              </a:ext>
            </a:extLst>
          </p:cNvPr>
          <p:cNvSpPr txBox="1"/>
          <p:nvPr/>
        </p:nvSpPr>
        <p:spPr bwMode="auto">
          <a:xfrm>
            <a:off x="762693" y="499750"/>
            <a:ext cx="3067185" cy="183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Tout en ligne?</a:t>
            </a:r>
          </a:p>
          <a:p>
            <a:pPr algn="l" rtl="0" eaLnBrk="1" hangingPunct="1">
              <a:spcBef>
                <a:spcPts val="600"/>
              </a:spcBef>
            </a:pPr>
            <a:r>
              <a:rPr lang="en" sz="2000" i="0" u="none" baseline="0" dirty="0">
                <a:solidFill>
                  <a:srgbClr val="457A8C"/>
                </a:solidFill>
                <a:latin typeface="Avenir Book" charset="0"/>
              </a:rPr>
              <a:t>Donner cours, se réunir et même prendre l'apéro entre amis se fait désormais en ligne</a:t>
            </a:r>
            <a:endParaRPr lang="en" sz="2000" dirty="0">
              <a:solidFill>
                <a:srgbClr val="457A8C"/>
              </a:solidFill>
              <a:latin typeface="Avenir Book" charset="0"/>
            </a:endParaRPr>
          </a:p>
        </p:txBody>
      </p:sp>
    </p:spTree>
    <p:extLst>
      <p:ext uri="{BB962C8B-B14F-4D97-AF65-F5344CB8AC3E}">
        <p14:creationId xmlns:p14="http://schemas.microsoft.com/office/powerpoint/2010/main" val="1261877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12</a:t>
            </a:fld>
            <a:endParaRPr lang="nl-BE" altLang="en-US" dirty="0"/>
          </a:p>
        </p:txBody>
      </p:sp>
      <p:pic>
        <p:nvPicPr>
          <p:cNvPr id="8" name="Image 7" descr="safehomeworking_drag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374" y="2161021"/>
            <a:ext cx="4273176" cy="3271365"/>
          </a:xfrm>
          <a:prstGeom prst="rect">
            <a:avLst/>
          </a:prstGeom>
        </p:spPr>
      </p:pic>
      <p:sp>
        <p:nvSpPr>
          <p:cNvPr id="9" name="Titre 1">
            <a:extLst>
              <a:ext uri="{FF2B5EF4-FFF2-40B4-BE49-F238E27FC236}">
                <a16:creationId xmlns:a16="http://schemas.microsoft.com/office/drawing/2014/main" xmlns="" id="{B0721612-796A-4AC9-902E-C50046929B57}"/>
              </a:ext>
            </a:extLst>
          </p:cNvPr>
          <p:cNvSpPr>
            <a:spLocks noGrp="1"/>
          </p:cNvSpPr>
          <p:nvPr>
            <p:ph type="title"/>
          </p:nvPr>
        </p:nvSpPr>
        <p:spPr>
          <a:xfrm>
            <a:off x="4572000" y="409937"/>
            <a:ext cx="3725330" cy="583471"/>
          </a:xfrm>
        </p:spPr>
        <p:txBody>
          <a:bodyPr>
            <a:normAutofit fontScale="90000"/>
          </a:bodyPr>
          <a:lstStyle/>
          <a:p>
            <a:r>
              <a:rPr lang="en" b="0" dirty="0">
                <a:latin typeface="Avenir Heavy"/>
                <a:cs typeface="Avenir Heavy"/>
              </a:rPr>
              <a:t>Conditions pour travailler à domicile en toute sécurité... </a:t>
            </a:r>
            <a:endParaRPr lang="en" b="0" i="0" u="none" baseline="0" dirty="0">
              <a:latin typeface="Avenir Heavy"/>
              <a:cs typeface="Avenir Heavy"/>
            </a:endParaRPr>
          </a:p>
        </p:txBody>
      </p:sp>
      <p:sp>
        <p:nvSpPr>
          <p:cNvPr id="10" name="Espace réservé du contenu 2">
            <a:extLst>
              <a:ext uri="{FF2B5EF4-FFF2-40B4-BE49-F238E27FC236}">
                <a16:creationId xmlns:a16="http://schemas.microsoft.com/office/drawing/2014/main" xmlns="" id="{4CF55292-E364-48D1-B2D7-0706AA6172AC}"/>
              </a:ext>
            </a:extLst>
          </p:cNvPr>
          <p:cNvSpPr>
            <a:spLocks noGrp="1"/>
          </p:cNvSpPr>
          <p:nvPr>
            <p:ph idx="1"/>
          </p:nvPr>
        </p:nvSpPr>
        <p:spPr>
          <a:xfrm>
            <a:off x="4352947" y="1387812"/>
            <a:ext cx="4181453" cy="4525963"/>
          </a:xfrm>
        </p:spPr>
        <p:txBody>
          <a:bodyPr/>
          <a:lstStyle/>
          <a:p>
            <a:pPr marL="0" indent="0" algn="l" rtl="0">
              <a:spcAft>
                <a:spcPts val="600"/>
              </a:spcAft>
              <a:buNone/>
            </a:pPr>
            <a:r>
              <a:rPr lang="en" b="1" i="0" u="none" baseline="0" dirty="0">
                <a:solidFill>
                  <a:srgbClr val="404040"/>
                </a:solidFill>
                <a:latin typeface="Avenir Heavy"/>
                <a:cs typeface="Avenir Heavy"/>
              </a:rPr>
              <a:t>Organiser des vidéoconférences en ligne en toute sécurité (2/2):</a:t>
            </a:r>
          </a:p>
          <a:p>
            <a:pPr algn="l" rtl="0"/>
            <a:r>
              <a:rPr lang="en" b="0" i="0" u="none" baseline="0" dirty="0"/>
              <a:t>Protégez vos données de manière optimale</a:t>
            </a:r>
          </a:p>
          <a:p>
            <a:pPr lvl="1" algn="l" rtl="0"/>
            <a:r>
              <a:rPr lang="en" b="0" i="0" u="none" baseline="0" dirty="0"/>
              <a:t>Installez des canaux de communication sécurisés</a:t>
            </a:r>
          </a:p>
          <a:p>
            <a:pPr lvl="1" algn="l" rtl="0"/>
            <a:r>
              <a:rPr lang="en" b="0" i="0" u="none" baseline="0" dirty="0"/>
              <a:t>Partage d'écran/de fichiers: pas avec n'importe qui. </a:t>
            </a:r>
          </a:p>
          <a:p>
            <a:pPr lvl="1" algn="l" rtl="0"/>
            <a:r>
              <a:rPr lang="en" b="0" i="0" u="none" baseline="0" dirty="0"/>
              <a:t>Ne partagez pas de données que vous ne communiqueriez pas non plus par téléphone.</a:t>
            </a:r>
          </a:p>
          <a:p>
            <a:pPr lvl="1" algn="l" rtl="0"/>
            <a:endParaRPr lang="en" b="0" dirty="0"/>
          </a:p>
          <a:p>
            <a:endParaRPr lang="en" b="0" dirty="0">
              <a:solidFill>
                <a:srgbClr val="404040"/>
              </a:solidFill>
            </a:endParaRPr>
          </a:p>
        </p:txBody>
      </p:sp>
      <p:sp>
        <p:nvSpPr>
          <p:cNvPr id="11" name="ZoneTexte 6">
            <a:extLst>
              <a:ext uri="{FF2B5EF4-FFF2-40B4-BE49-F238E27FC236}">
                <a16:creationId xmlns:a16="http://schemas.microsoft.com/office/drawing/2014/main" xmlns="" id="{DAE61076-95E5-4BB1-AAB1-15D08B3A3113}"/>
              </a:ext>
            </a:extLst>
          </p:cNvPr>
          <p:cNvSpPr txBox="1"/>
          <p:nvPr/>
        </p:nvSpPr>
        <p:spPr bwMode="auto">
          <a:xfrm>
            <a:off x="762693" y="499750"/>
            <a:ext cx="26304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Tout en ligne?</a:t>
            </a:r>
          </a:p>
        </p:txBody>
      </p:sp>
    </p:spTree>
    <p:extLst>
      <p:ext uri="{BB962C8B-B14F-4D97-AF65-F5344CB8AC3E}">
        <p14:creationId xmlns:p14="http://schemas.microsoft.com/office/powerpoint/2010/main" val="1411931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Conditions pour travailler à domicile en toute sécurité...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13</a:t>
            </a:fld>
            <a:endParaRPr lang="nl-BE" altLang="en-US" dirty="0"/>
          </a:p>
        </p:txBody>
      </p:sp>
      <p:pic>
        <p:nvPicPr>
          <p:cNvPr id="5" name="Image 4" descr="flag-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341198">
            <a:off x="1108638" y="2459342"/>
            <a:ext cx="2219492" cy="2455888"/>
          </a:xfrm>
          <a:prstGeom prst="rect">
            <a:avLst/>
          </a:prstGeom>
        </p:spPr>
      </p:pic>
      <p:sp>
        <p:nvSpPr>
          <p:cNvPr id="11" name="Espace réservé du contenu 2">
            <a:extLst>
              <a:ext uri="{FF2B5EF4-FFF2-40B4-BE49-F238E27FC236}">
                <a16:creationId xmlns:a16="http://schemas.microsoft.com/office/drawing/2014/main" xmlns="" id="{9217FA8B-6DA4-4906-A536-4F89B5B70256}"/>
              </a:ext>
            </a:extLst>
          </p:cNvPr>
          <p:cNvSpPr>
            <a:spLocks noGrp="1"/>
          </p:cNvSpPr>
          <p:nvPr>
            <p:ph idx="1"/>
          </p:nvPr>
        </p:nvSpPr>
        <p:spPr>
          <a:xfrm>
            <a:off x="4774507" y="1679913"/>
            <a:ext cx="3606800" cy="4525963"/>
          </a:xfrm>
        </p:spPr>
        <p:txBody>
          <a:bodyPr/>
          <a:lstStyle/>
          <a:p>
            <a:pPr marL="0" indent="0" algn="l" rtl="0">
              <a:spcAft>
                <a:spcPts val="600"/>
              </a:spcAft>
              <a:buNone/>
            </a:pPr>
            <a:r>
              <a:rPr lang="en" b="1" i="0" u="none" baseline="0" dirty="0">
                <a:solidFill>
                  <a:srgbClr val="404040"/>
                </a:solidFill>
                <a:latin typeface="Avenir Heavy"/>
                <a:cs typeface="Avenir Heavy"/>
              </a:rPr>
              <a:t>Restez vigilant(e) et signalez immédiatement toute irrégularité à votre département ou fournisseur IT, à votre banque:</a:t>
            </a:r>
          </a:p>
          <a:p>
            <a:pPr algn="l" rtl="0"/>
            <a:r>
              <a:rPr lang="en" b="0" i="0" u="none" baseline="0" dirty="0"/>
              <a:t>Smartphone, ordinateur portable, tablette perdu/volé?</a:t>
            </a:r>
          </a:p>
          <a:p>
            <a:pPr algn="l" rtl="0"/>
            <a:r>
              <a:rPr lang="en" b="0" i="0" u="none" baseline="0" dirty="0"/>
              <a:t>Vous suspectez que votre appareil a été piraté?</a:t>
            </a:r>
          </a:p>
          <a:p>
            <a:pPr algn="l" rtl="0"/>
            <a:r>
              <a:rPr lang="en" b="0" i="0" u="none" baseline="0" dirty="0"/>
              <a:t>Vous avez cliqué sur un lien ou une pièce jointe d'un message suspect?</a:t>
            </a:r>
          </a:p>
          <a:p>
            <a:pPr algn="l" rtl="0"/>
            <a:r>
              <a:rPr lang="en" b="0" i="0" u="none" baseline="0" dirty="0"/>
              <a:t>Informations importantes perdues/volées?</a:t>
            </a:r>
          </a:p>
          <a:p>
            <a:pPr algn="l" rtl="0"/>
            <a:r>
              <a:rPr lang="en" b="0" i="0" u="none" baseline="0" dirty="0"/>
              <a:t>Mot de passe piraté?</a:t>
            </a:r>
          </a:p>
          <a:p>
            <a:endParaRPr lang="en" b="0" dirty="0">
              <a:solidFill>
                <a:srgbClr val="404040"/>
              </a:solidFill>
            </a:endParaRPr>
          </a:p>
        </p:txBody>
      </p:sp>
      <p:sp>
        <p:nvSpPr>
          <p:cNvPr id="12" name="ZoneTexte 6">
            <a:extLst>
              <a:ext uri="{FF2B5EF4-FFF2-40B4-BE49-F238E27FC236}">
                <a16:creationId xmlns:a16="http://schemas.microsoft.com/office/drawing/2014/main" xmlns="" id="{09BBC779-EE8B-422B-A88A-92121EF00B8F}"/>
              </a:ext>
            </a:extLst>
          </p:cNvPr>
          <p:cNvSpPr txBox="1"/>
          <p:nvPr/>
        </p:nvSpPr>
        <p:spPr bwMode="auto">
          <a:xfrm>
            <a:off x="462442" y="499750"/>
            <a:ext cx="2956619"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Télétravailler</a:t>
            </a:r>
          </a:p>
          <a:p>
            <a:pPr algn="l" rtl="0" eaLnBrk="1" hangingPunct="1">
              <a:spcBef>
                <a:spcPts val="600"/>
              </a:spcBef>
            </a:pPr>
            <a:r>
              <a:rPr lang="en" sz="2000" i="0" u="none" baseline="0" dirty="0">
                <a:solidFill>
                  <a:srgbClr val="457A8C"/>
                </a:solidFill>
                <a:latin typeface="Avenir Book" charset="0"/>
              </a:rPr>
              <a:t>Et si ça se passe mal?</a:t>
            </a:r>
            <a:endParaRPr lang="en" sz="2000" dirty="0">
              <a:solidFill>
                <a:srgbClr val="457A8C"/>
              </a:solidFill>
              <a:latin typeface="Avenir Book" charset="0"/>
            </a:endParaRPr>
          </a:p>
        </p:txBody>
      </p:sp>
    </p:spTree>
    <p:extLst>
      <p:ext uri="{BB962C8B-B14F-4D97-AF65-F5344CB8AC3E}">
        <p14:creationId xmlns:p14="http://schemas.microsoft.com/office/powerpoint/2010/main" val="1570564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 b="0" dirty="0">
                <a:latin typeface="Avenir Medium"/>
                <a:cs typeface="Avenir Medium"/>
              </a:rPr>
              <a:t>Vérifiez la sécurité de votre façon de télétravailler!</a:t>
            </a:r>
            <a:endParaRPr lang="nl-BE" b="0" dirty="0">
              <a:latin typeface="Avenir Medium"/>
              <a:cs typeface="Avenir Medium"/>
            </a:endParaRPr>
          </a:p>
        </p:txBody>
      </p:sp>
      <p:sp>
        <p:nvSpPr>
          <p:cNvPr id="4" name="Espace réservé du numéro de diapositive 3"/>
          <p:cNvSpPr>
            <a:spLocks noGrp="1"/>
          </p:cNvSpPr>
          <p:nvPr>
            <p:ph type="sldNum" sz="quarter" idx="10"/>
          </p:nvPr>
        </p:nvSpPr>
        <p:spPr/>
        <p:txBody>
          <a:bodyPr/>
          <a:lstStyle/>
          <a:p>
            <a:pPr>
              <a:defRPr/>
            </a:pPr>
            <a:fld id="{2445E06D-40C8-EA46-88DD-7A5FD2B50BC1}" type="slidenum">
              <a:rPr lang="nl-BE" altLang="en-US" smtClean="0"/>
              <a:pPr>
                <a:defRPr/>
              </a:pPr>
              <a:t>14</a:t>
            </a:fld>
            <a:endParaRPr lang="nl-BE" altLang="en-US" dirty="0"/>
          </a:p>
        </p:txBody>
      </p:sp>
      <p:sp>
        <p:nvSpPr>
          <p:cNvPr id="9" name="TextBox 8">
            <a:extLst>
              <a:ext uri="{FF2B5EF4-FFF2-40B4-BE49-F238E27FC236}">
                <a16:creationId xmlns:a16="http://schemas.microsoft.com/office/drawing/2014/main" xmlns="" id="{B42568DF-2EF4-4C97-9309-3CD0D9A53894}"/>
              </a:ext>
            </a:extLst>
          </p:cNvPr>
          <p:cNvSpPr txBox="1"/>
          <p:nvPr/>
        </p:nvSpPr>
        <p:spPr bwMode="auto">
          <a:xfrm>
            <a:off x="1030685" y="2899625"/>
            <a:ext cx="31304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spcBef>
                <a:spcPct val="20000"/>
              </a:spcBef>
              <a:buClr>
                <a:srgbClr val="EB5C4E"/>
              </a:buClr>
            </a:pPr>
            <a:r>
              <a:rPr lang="en" sz="1600" dirty="0">
                <a:solidFill>
                  <a:srgbClr val="404040"/>
                </a:solidFill>
                <a:latin typeface="Avenir Book"/>
                <a:ea typeface="MS PGothic" panose="020B0600070205080204" pitchFamily="34" charset="-128"/>
                <a:hlinkClick r:id="rId3"/>
              </a:rPr>
              <a:t>faites le test </a:t>
            </a:r>
            <a:r>
              <a:rPr lang="en" sz="1600" dirty="0">
                <a:solidFill>
                  <a:srgbClr val="404040"/>
                </a:solidFill>
                <a:latin typeface="Avenir Book"/>
                <a:ea typeface="MS PGothic" panose="020B0600070205080204" pitchFamily="34" charset="-128"/>
              </a:rPr>
              <a:t>sur </a:t>
            </a:r>
            <a:r>
              <a:rPr lang="en" sz="1600" dirty="0">
                <a:solidFill>
                  <a:srgbClr val="00B0F0"/>
                </a:solidFill>
                <a:latin typeface="Avenir Book"/>
                <a:ea typeface="MS PGothic" panose="020B0600070205080204" pitchFamily="34" charset="-128"/>
                <a:hlinkClick r:id="rId4">
                  <a:extLst>
                    <a:ext uri="{A12FA001-AC4F-418D-AE19-62706E023703}">
                      <ahyp:hlinkClr xmlns:ahyp="http://schemas.microsoft.com/office/drawing/2018/hyperlinkcolor" xmlns="" val="tx"/>
                    </a:ext>
                  </a:extLst>
                </a:hlinkClick>
              </a:rPr>
              <a:t>www.safeonweb.be</a:t>
            </a:r>
            <a:endParaRPr lang="nl-BE" sz="1600" dirty="0">
              <a:solidFill>
                <a:srgbClr val="00B0F0"/>
              </a:solidFill>
              <a:latin typeface="Avenir Book"/>
              <a:ea typeface="MS PGothic" panose="020B0600070205080204" pitchFamily="34" charset="-128"/>
            </a:endParaRPr>
          </a:p>
        </p:txBody>
      </p:sp>
      <p:pic>
        <p:nvPicPr>
          <p:cNvPr id="10" name="Image 9" descr="CCB_hippi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9929" y="2036278"/>
            <a:ext cx="4824678" cy="4700364"/>
          </a:xfrm>
          <a:prstGeom prst="rect">
            <a:avLst/>
          </a:prstGeom>
        </p:spPr>
      </p:pic>
      <p:sp>
        <p:nvSpPr>
          <p:cNvPr id="11" name="ZoneTexte 10"/>
          <p:cNvSpPr txBox="1"/>
          <p:nvPr/>
        </p:nvSpPr>
        <p:spPr bwMode="auto">
          <a:xfrm>
            <a:off x="1001485" y="1907111"/>
            <a:ext cx="42861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err="1">
                <a:solidFill>
                  <a:srgbClr val="457A8C"/>
                </a:solidFill>
                <a:latin typeface="Avenir Heavy"/>
                <a:cs typeface="Avenir Heavy"/>
              </a:rPr>
              <a:t>Testez</a:t>
            </a:r>
            <a:r>
              <a:rPr lang="nl-BE" sz="2800" b="1" dirty="0">
                <a:solidFill>
                  <a:srgbClr val="457A8C"/>
                </a:solidFill>
                <a:latin typeface="Avenir Heavy"/>
                <a:cs typeface="Avenir Heavy"/>
              </a:rPr>
              <a:t> </a:t>
            </a:r>
            <a:r>
              <a:rPr lang="nl-BE" sz="2800" b="1" dirty="0" err="1">
                <a:solidFill>
                  <a:srgbClr val="457A8C"/>
                </a:solidFill>
                <a:latin typeface="Avenir Heavy"/>
                <a:cs typeface="Avenir Heavy"/>
              </a:rPr>
              <a:t>votre</a:t>
            </a:r>
            <a:r>
              <a:rPr lang="nl-BE" sz="2800" b="1" dirty="0">
                <a:solidFill>
                  <a:srgbClr val="457A8C"/>
                </a:solidFill>
                <a:latin typeface="Avenir Heavy"/>
                <a:cs typeface="Avenir Heavy"/>
              </a:rPr>
              <a:t> santé digitale</a:t>
            </a:r>
          </a:p>
        </p:txBody>
      </p:sp>
    </p:spTree>
    <p:extLst>
      <p:ext uri="{BB962C8B-B14F-4D97-AF65-F5344CB8AC3E}">
        <p14:creationId xmlns:p14="http://schemas.microsoft.com/office/powerpoint/2010/main" val="3882179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B2F939CD-0681-644D-A3BD-A33A998AF36E}" type="slidenum">
              <a:rPr lang="nl-BE" altLang="en-US" smtClean="0"/>
              <a:pPr>
                <a:defRPr/>
              </a:pPr>
              <a:t>15</a:t>
            </a:fld>
            <a:endParaRPr lang="nl-BE" altLang="en-US" dirty="0"/>
          </a:p>
        </p:txBody>
      </p:sp>
      <p:pic>
        <p:nvPicPr>
          <p:cNvPr id="8" name="Image 7" descr="safehomeworking_affiche_sanstextes.png"/>
          <p:cNvPicPr>
            <a:picLocks noChangeAspect="1"/>
          </p:cNvPicPr>
          <p:nvPr/>
        </p:nvPicPr>
        <p:blipFill rotWithShape="1">
          <a:blip r:embed="rId4">
            <a:extLst>
              <a:ext uri="{28A0092B-C50C-407E-A947-70E740481C1C}">
                <a14:useLocalDpi xmlns:a14="http://schemas.microsoft.com/office/drawing/2010/main" val="0"/>
              </a:ext>
            </a:extLst>
          </a:blip>
          <a:srcRect l="13225" t="11854" r="12085" b="28105"/>
          <a:stretch/>
        </p:blipFill>
        <p:spPr>
          <a:xfrm>
            <a:off x="2929903" y="159953"/>
            <a:ext cx="6215606" cy="6538093"/>
          </a:xfrm>
          <a:prstGeom prst="rect">
            <a:avLst/>
          </a:prstGeom>
        </p:spPr>
      </p:pic>
      <p:sp>
        <p:nvSpPr>
          <p:cNvPr id="6" name="ZoneTexte 5">
            <a:extLst>
              <a:ext uri="{FF2B5EF4-FFF2-40B4-BE49-F238E27FC236}">
                <a16:creationId xmlns:a16="http://schemas.microsoft.com/office/drawing/2014/main" xmlns="" id="{AD3D3E2F-57C2-46FD-ABD4-8EEFD290267E}"/>
              </a:ext>
            </a:extLst>
          </p:cNvPr>
          <p:cNvSpPr txBox="1"/>
          <p:nvPr/>
        </p:nvSpPr>
        <p:spPr bwMode="auto">
          <a:xfrm>
            <a:off x="605862" y="597454"/>
            <a:ext cx="375410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dirty="0">
                <a:solidFill>
                  <a:srgbClr val="457A8C"/>
                </a:solidFill>
                <a:latin typeface="Avenir Heavy"/>
                <a:cs typeface="Avenir Heavy"/>
              </a:rPr>
              <a:t>T</a:t>
            </a:r>
            <a:r>
              <a:rPr lang="en" sz="2800" b="1" i="0" u="none" baseline="0" dirty="0">
                <a:solidFill>
                  <a:srgbClr val="457A8C"/>
                </a:solidFill>
                <a:latin typeface="Avenir Heavy"/>
                <a:cs typeface="Avenir Heavy"/>
              </a:rPr>
              <a:t>élétravailler en toute sécurité: parlez-en !</a:t>
            </a:r>
          </a:p>
        </p:txBody>
      </p:sp>
      <p:sp>
        <p:nvSpPr>
          <p:cNvPr id="10" name="ZoneTexte 4">
            <a:extLst>
              <a:ext uri="{FF2B5EF4-FFF2-40B4-BE49-F238E27FC236}">
                <a16:creationId xmlns:a16="http://schemas.microsoft.com/office/drawing/2014/main" xmlns="" id="{6FAA96DE-7F77-4771-BECF-CF2FCA756D99}"/>
              </a:ext>
            </a:extLst>
          </p:cNvPr>
          <p:cNvSpPr txBox="1"/>
          <p:nvPr/>
        </p:nvSpPr>
        <p:spPr bwMode="auto">
          <a:xfrm>
            <a:off x="685377" y="2260868"/>
            <a:ext cx="3210764"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spcBef>
                <a:spcPts val="600"/>
              </a:spcBef>
            </a:pPr>
            <a:r>
              <a:rPr lang="en" sz="2000" i="0" u="none" baseline="0" dirty="0">
                <a:solidFill>
                  <a:srgbClr val="457A8C"/>
                </a:solidFill>
                <a:latin typeface="Avenir Book" charset="0"/>
              </a:rPr>
              <a:t>Quel est votre avis?</a:t>
            </a:r>
          </a:p>
          <a:p>
            <a:pPr algn="l" rtl="0" eaLnBrk="1" hangingPunct="1">
              <a:spcBef>
                <a:spcPts val="600"/>
              </a:spcBef>
            </a:pPr>
            <a:r>
              <a:rPr lang="en" sz="2000" i="0" u="none" baseline="0" dirty="0">
                <a:solidFill>
                  <a:srgbClr val="457A8C"/>
                </a:solidFill>
                <a:latin typeface="Avenir Book" charset="0"/>
              </a:rPr>
              <a:t>Avez-vous des remarques?</a:t>
            </a:r>
          </a:p>
          <a:p>
            <a:pPr algn="l" rtl="0" eaLnBrk="1" hangingPunct="1">
              <a:spcBef>
                <a:spcPts val="600"/>
              </a:spcBef>
            </a:pPr>
            <a:r>
              <a:rPr lang="en" sz="2000" i="0" u="none" baseline="0" dirty="0">
                <a:solidFill>
                  <a:srgbClr val="457A8C"/>
                </a:solidFill>
                <a:latin typeface="Avenir Book" charset="0"/>
              </a:rPr>
              <a:t>Qu'avez-vous retenu?</a:t>
            </a:r>
          </a:p>
          <a:p>
            <a:pPr algn="l" rtl="0" eaLnBrk="1" hangingPunct="1">
              <a:spcBef>
                <a:spcPts val="600"/>
              </a:spcBef>
            </a:pPr>
            <a:r>
              <a:rPr lang="en" sz="2000" i="0" u="none" baseline="0" dirty="0">
                <a:solidFill>
                  <a:srgbClr val="457A8C"/>
                </a:solidFill>
                <a:latin typeface="Avenir Book" charset="0"/>
              </a:rPr>
              <a:t>Votre première action?</a:t>
            </a:r>
          </a:p>
        </p:txBody>
      </p:sp>
    </p:spTree>
    <p:extLst>
      <p:ext uri="{BB962C8B-B14F-4D97-AF65-F5344CB8AC3E}">
        <p14:creationId xmlns:p14="http://schemas.microsoft.com/office/powerpoint/2010/main" val="2575841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 b="0" dirty="0">
                <a:latin typeface="Avenir Heavy"/>
                <a:cs typeface="Avenir Heavy"/>
              </a:rPr>
              <a:t>Points d'attention SANS</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16</a:t>
            </a:fld>
            <a:endParaRPr lang="nl-BE" altLang="en-US" dirty="0"/>
          </a:p>
        </p:txBody>
      </p:sp>
      <p:pic>
        <p:nvPicPr>
          <p:cNvPr id="3" name="Online Media 2" title="SANS Security Awareness: Working Remotely">
            <a:hlinkClick r:id="" action="ppaction://media"/>
            <a:extLst>
              <a:ext uri="{FF2B5EF4-FFF2-40B4-BE49-F238E27FC236}">
                <a16:creationId xmlns:a16="http://schemas.microsoft.com/office/drawing/2014/main" xmlns="" id="{6AB454BD-797C-457C-AECD-A58960E9D22E}"/>
              </a:ext>
            </a:extLst>
          </p:cNvPr>
          <p:cNvPicPr>
            <a:picLocks noRot="1" noChangeAspect="1"/>
          </p:cNvPicPr>
          <p:nvPr>
            <a:quickTimeFile r:link="rId1"/>
          </p:nvPr>
        </p:nvPicPr>
        <p:blipFill>
          <a:blip r:embed="rId4"/>
          <a:stretch>
            <a:fillRect/>
          </a:stretch>
        </p:blipFill>
        <p:spPr>
          <a:xfrm>
            <a:off x="4810125" y="3478026"/>
            <a:ext cx="3048000" cy="1714500"/>
          </a:xfrm>
          <a:prstGeom prst="rect">
            <a:avLst/>
          </a:prstGeom>
        </p:spPr>
      </p:pic>
      <p:pic>
        <p:nvPicPr>
          <p:cNvPr id="7" name="Image 6" descr="tre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390974">
            <a:off x="-98370" y="2886612"/>
            <a:ext cx="3423206" cy="2453309"/>
          </a:xfrm>
          <a:prstGeom prst="rect">
            <a:avLst/>
          </a:prstGeom>
        </p:spPr>
      </p:pic>
      <p:sp>
        <p:nvSpPr>
          <p:cNvPr id="9" name="ZoneTexte 6">
            <a:extLst>
              <a:ext uri="{FF2B5EF4-FFF2-40B4-BE49-F238E27FC236}">
                <a16:creationId xmlns:a16="http://schemas.microsoft.com/office/drawing/2014/main" xmlns="" id="{6C642B70-2516-4D2A-9FD6-EA84F4135778}"/>
              </a:ext>
            </a:extLst>
          </p:cNvPr>
          <p:cNvSpPr txBox="1"/>
          <p:nvPr/>
        </p:nvSpPr>
        <p:spPr bwMode="auto">
          <a:xfrm>
            <a:off x="513097" y="640623"/>
            <a:ext cx="31975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en" sz="2800" b="1" dirty="0">
                <a:solidFill>
                  <a:srgbClr val="457A8C"/>
                </a:solidFill>
                <a:latin typeface="Avenir Heavy"/>
                <a:cs typeface="Avenir Heavy"/>
              </a:rPr>
              <a:t>Télétravailler</a:t>
            </a:r>
            <a:endParaRPr lang="en" sz="3200" b="1" dirty="0">
              <a:solidFill>
                <a:srgbClr val="457A8C"/>
              </a:solidFill>
              <a:latin typeface="Avenir Heavy"/>
              <a:cs typeface="Avenir Heavy"/>
            </a:endParaRPr>
          </a:p>
          <a:p>
            <a:pPr algn="l" rtl="0" eaLnBrk="1" hangingPunct="1"/>
            <a:r>
              <a:rPr lang="en" sz="2000" dirty="0">
                <a:solidFill>
                  <a:srgbClr val="457A8C"/>
                </a:solidFill>
                <a:latin typeface="Avenir Book" charset="0"/>
              </a:rPr>
              <a:t>Points d’attention</a:t>
            </a:r>
            <a:endParaRPr lang="en" sz="2400" dirty="0">
              <a:solidFill>
                <a:srgbClr val="457A8C"/>
              </a:solidFill>
              <a:latin typeface="Avenir Book" charset="0"/>
            </a:endParaRPr>
          </a:p>
        </p:txBody>
      </p:sp>
      <p:sp>
        <p:nvSpPr>
          <p:cNvPr id="11" name="Espace réservé du contenu 2">
            <a:extLst>
              <a:ext uri="{FF2B5EF4-FFF2-40B4-BE49-F238E27FC236}">
                <a16:creationId xmlns:a16="http://schemas.microsoft.com/office/drawing/2014/main" xmlns="" id="{8DFF18D0-68C8-4069-B561-A7D63E49A7E9}"/>
              </a:ext>
            </a:extLst>
          </p:cNvPr>
          <p:cNvSpPr>
            <a:spLocks noGrp="1"/>
          </p:cNvSpPr>
          <p:nvPr>
            <p:ph idx="1"/>
          </p:nvPr>
        </p:nvSpPr>
        <p:spPr>
          <a:xfrm>
            <a:off x="4465298" y="1562166"/>
            <a:ext cx="3911544" cy="1453118"/>
          </a:xfrm>
        </p:spPr>
        <p:txBody>
          <a:bodyPr/>
          <a:lstStyle/>
          <a:p>
            <a:pPr marL="0" indent="0">
              <a:spcAft>
                <a:spcPts val="600"/>
              </a:spcAft>
              <a:buNone/>
            </a:pPr>
            <a:r>
              <a:rPr lang="en" b="0" dirty="0">
                <a:latin typeface="Avenir Heavy"/>
                <a:cs typeface="Avenir Heavy"/>
              </a:rPr>
              <a:t>Sans, référence internationale majeure en matière de cybersécurité, a publié </a:t>
            </a:r>
            <a:r>
              <a:rPr lang="en" b="0" dirty="0">
                <a:latin typeface="Avenir Heavy"/>
                <a:cs typeface="Avenir Heavy"/>
                <a:hlinkClick r:id="rId6"/>
              </a:rPr>
              <a:t>cette vidéo </a:t>
            </a:r>
            <a:r>
              <a:rPr lang="en" b="0" dirty="0">
                <a:latin typeface="Avenir Heavy"/>
                <a:cs typeface="Avenir Heavy"/>
              </a:rPr>
              <a:t>qui résume très bien les principaux messages de ces slides très sérieu</a:t>
            </a:r>
            <a:r>
              <a:rPr lang="nl-BE" b="0" dirty="0">
                <a:latin typeface="Avenir Heavy"/>
                <a:cs typeface="Avenir Heavy"/>
              </a:rPr>
              <a:t>x</a:t>
            </a:r>
            <a:r>
              <a:rPr lang="en" b="0" dirty="0">
                <a:latin typeface="Avenir Heavy"/>
                <a:cs typeface="Avenir Heavy"/>
              </a:rPr>
              <a:t>:</a:t>
            </a:r>
            <a:endParaRPr lang="en" dirty="0">
              <a:solidFill>
                <a:srgbClr val="404040"/>
              </a:solidFill>
            </a:endParaRPr>
          </a:p>
        </p:txBody>
      </p:sp>
    </p:spTree>
    <p:extLst>
      <p:ext uri="{BB962C8B-B14F-4D97-AF65-F5344CB8AC3E}">
        <p14:creationId xmlns:p14="http://schemas.microsoft.com/office/powerpoint/2010/main" val="1212028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nl-BE" b="0" dirty="0">
                <a:latin typeface="Avenir Heavy"/>
                <a:cs typeface="Avenir Heavy"/>
              </a:rPr>
              <a:t>Liens </a:t>
            </a:r>
            <a:r>
              <a:rPr lang="nl-BE" b="0" dirty="0" err="1">
                <a:latin typeface="Avenir Heavy"/>
                <a:cs typeface="Avenir Heavy"/>
              </a:rPr>
              <a:t>utiles</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17</a:t>
            </a:fld>
            <a:endParaRPr lang="nl-BE" altLang="en-US" dirty="0"/>
          </a:p>
        </p:txBody>
      </p:sp>
      <p:sp>
        <p:nvSpPr>
          <p:cNvPr id="13" name="ZoneTexte 12"/>
          <p:cNvSpPr txBox="1"/>
          <p:nvPr/>
        </p:nvSpPr>
        <p:spPr bwMode="auto">
          <a:xfrm>
            <a:off x="5698929" y="640272"/>
            <a:ext cx="184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p>
            <a:pPr eaLnBrk="1" hangingPunct="1">
              <a:spcBef>
                <a:spcPct val="0"/>
              </a:spcBef>
              <a:buFontTx/>
              <a:buNone/>
            </a:pPr>
            <a:endParaRPr lang="nl-BE" sz="1400" dirty="0">
              <a:solidFill>
                <a:srgbClr val="E22567"/>
              </a:solidFill>
              <a:latin typeface="Avenir Book" charset="0"/>
            </a:endParaRPr>
          </a:p>
        </p:txBody>
      </p:sp>
      <p:pic>
        <p:nvPicPr>
          <p:cNvPr id="7" name="Image 6" descr="vach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424016">
            <a:off x="514747" y="3307180"/>
            <a:ext cx="3068362" cy="1925330"/>
          </a:xfrm>
          <a:prstGeom prst="rect">
            <a:avLst/>
          </a:prstGeom>
        </p:spPr>
      </p:pic>
      <p:sp>
        <p:nvSpPr>
          <p:cNvPr id="9" name="Espace réservé du contenu 2">
            <a:extLst>
              <a:ext uri="{FF2B5EF4-FFF2-40B4-BE49-F238E27FC236}">
                <a16:creationId xmlns:a16="http://schemas.microsoft.com/office/drawing/2014/main" xmlns="" id="{0903AD21-1CE8-47D8-93F5-CAD67959C0C9}"/>
              </a:ext>
            </a:extLst>
          </p:cNvPr>
          <p:cNvSpPr>
            <a:spLocks noGrp="1"/>
          </p:cNvSpPr>
          <p:nvPr>
            <p:ph idx="1"/>
          </p:nvPr>
        </p:nvSpPr>
        <p:spPr>
          <a:xfrm>
            <a:off x="4407006" y="1679913"/>
            <a:ext cx="3920565" cy="4525963"/>
          </a:xfrm>
        </p:spPr>
        <p:txBody>
          <a:bodyPr/>
          <a:lstStyle/>
          <a:p>
            <a:pPr algn="l" rtl="0">
              <a:spcAft>
                <a:spcPts val="600"/>
              </a:spcAft>
              <a:buFontTx/>
              <a:buChar char="-"/>
            </a:pPr>
            <a:r>
              <a:rPr lang="en" sz="1400" b="0" i="0" u="none" baseline="0" dirty="0">
                <a:solidFill>
                  <a:srgbClr val="404040"/>
                </a:solidFill>
                <a:latin typeface="Avenir Heavy"/>
                <a:cs typeface="Avenir Heavy"/>
                <a:hlinkClick r:id="rId4"/>
              </a:rPr>
              <a:t>www.safeonweb.be</a:t>
            </a:r>
            <a:r>
              <a:rPr lang="en" sz="1400" b="0" i="0" u="none" baseline="0" dirty="0">
                <a:solidFill>
                  <a:srgbClr val="404040"/>
                </a:solidFill>
                <a:latin typeface="Avenir Heavy"/>
                <a:cs typeface="Avenir Heavy"/>
              </a:rPr>
              <a:t> : Centre pour la Cybersécurité Belgique (CCB) avec des conseils de sécurité et des tests pratiques.</a:t>
            </a:r>
          </a:p>
          <a:p>
            <a:pPr algn="l" rtl="0">
              <a:spcAft>
                <a:spcPts val="600"/>
              </a:spcAft>
              <a:buFontTx/>
              <a:buChar char="-"/>
            </a:pPr>
            <a:r>
              <a:rPr lang="en" sz="1400" b="0" dirty="0">
                <a:latin typeface="Avenir Heavy"/>
                <a:cs typeface="Avenir Heavy"/>
                <a:hlinkClick r:id="rId5"/>
              </a:rPr>
              <a:t>suspect</a:t>
            </a:r>
            <a:r>
              <a:rPr lang="en" sz="1400" b="0" i="0" u="none" baseline="0" dirty="0">
                <a:latin typeface="Avenir Heavy"/>
                <a:cs typeface="Avenir Heavy"/>
                <a:hlinkClick r:id="rId5"/>
              </a:rPr>
              <a:t>@safeonweb.be</a:t>
            </a:r>
            <a:r>
              <a:rPr lang="en" sz="1400" b="0" dirty="0">
                <a:latin typeface="Avenir Heavy"/>
                <a:cs typeface="Avenir Heavy"/>
              </a:rPr>
              <a:t> </a:t>
            </a:r>
            <a:r>
              <a:rPr lang="en" sz="1400" b="0" i="0" u="none" baseline="0" dirty="0">
                <a:latin typeface="Avenir Heavy"/>
                <a:cs typeface="Avenir Heavy"/>
              </a:rPr>
              <a:t>: envoyez les messages suspe</a:t>
            </a:r>
            <a:r>
              <a:rPr lang="nl-BE" sz="1400" b="0" i="0" u="none" baseline="0" dirty="0" err="1">
                <a:latin typeface="Avenir Heavy"/>
                <a:cs typeface="Avenir Heavy"/>
              </a:rPr>
              <a:t>ct</a:t>
            </a:r>
            <a:r>
              <a:rPr lang="en" sz="1400" b="0" i="0" u="none" baseline="0" dirty="0">
                <a:latin typeface="Avenir Heavy"/>
                <a:cs typeface="Avenir Heavy"/>
              </a:rPr>
              <a:t>s (e-mail/SMS/...) à cette adresse.  </a:t>
            </a:r>
          </a:p>
          <a:p>
            <a:pPr algn="l" rtl="0">
              <a:spcAft>
                <a:spcPts val="600"/>
              </a:spcAft>
              <a:buFontTx/>
              <a:buChar char="-"/>
            </a:pPr>
            <a:r>
              <a:rPr lang="en" sz="1400" b="0" i="0" u="sng" baseline="0" dirty="0">
                <a:hlinkClick r:id="rId6"/>
              </a:rPr>
              <a:t>Vérifiez votre santé digitale maintenant</a:t>
            </a:r>
            <a:r>
              <a:rPr lang="en" sz="1400" b="0" i="0" u="sng" baseline="0" dirty="0">
                <a:hlinkClick r:id="rId7"/>
              </a:rPr>
              <a:t>!</a:t>
            </a:r>
            <a:endParaRPr lang="en" sz="1400" b="0" u="sng" dirty="0"/>
          </a:p>
          <a:p>
            <a:pPr>
              <a:spcAft>
                <a:spcPts val="600"/>
              </a:spcAft>
              <a:buFontTx/>
              <a:buChar char="-"/>
            </a:pPr>
            <a:r>
              <a:rPr lang="en" sz="1400" b="0" u="sng" dirty="0">
                <a:hlinkClick r:id="rId8"/>
              </a:rPr>
              <a:t>Webinaires sur la cybersécurité</a:t>
            </a:r>
            <a:r>
              <a:rPr lang="en" sz="1400" b="0" u="sng" dirty="0"/>
              <a:t> (</a:t>
            </a:r>
            <a:r>
              <a:rPr lang="nl-BE" sz="1400" b="0" u="sng" dirty="0"/>
              <a:t>CCB)</a:t>
            </a:r>
            <a:endParaRPr lang="en" sz="1400" b="0" u="sng" dirty="0"/>
          </a:p>
          <a:p>
            <a:pPr>
              <a:spcAft>
                <a:spcPts val="600"/>
              </a:spcAft>
              <a:buFontTx/>
              <a:buChar char="-"/>
            </a:pPr>
            <a:r>
              <a:rPr lang="en" sz="1400" b="0" u="sng" dirty="0">
                <a:hlinkClick r:id="rId9"/>
              </a:rPr>
              <a:t>Europol°: infographies on Covid-19 threats</a:t>
            </a:r>
            <a:r>
              <a:rPr lang="en" sz="1400" b="0" u="sng" dirty="0"/>
              <a:t> (</a:t>
            </a:r>
            <a:r>
              <a:rPr lang="nl-BE" sz="1400" b="0" u="sng" dirty="0"/>
              <a:t>A</a:t>
            </a:r>
            <a:r>
              <a:rPr lang="en" sz="1400" b="0" u="sng" dirty="0"/>
              <a:t>NG)</a:t>
            </a:r>
          </a:p>
          <a:p>
            <a:pPr>
              <a:spcAft>
                <a:spcPts val="600"/>
              </a:spcAft>
              <a:buFontTx/>
              <a:buChar char="-"/>
            </a:pPr>
            <a:r>
              <a:rPr lang="en" sz="1400" b="0" u="sng" dirty="0">
                <a:hlinkClick r:id="rId10"/>
              </a:rPr>
              <a:t>Febelfin</a:t>
            </a:r>
            <a:endParaRPr lang="en" sz="1400" b="0" u="sng" dirty="0"/>
          </a:p>
          <a:p>
            <a:pPr>
              <a:spcAft>
                <a:spcPts val="600"/>
              </a:spcAft>
              <a:buFontTx/>
              <a:buChar char="-"/>
            </a:pPr>
            <a:r>
              <a:rPr lang="en" sz="1400" b="0" dirty="0">
                <a:solidFill>
                  <a:schemeClr val="tx1"/>
                </a:solidFill>
                <a:hlinkClick r:id="rId11"/>
              </a:rPr>
              <a:t>US Department of Homeland Security</a:t>
            </a:r>
            <a:endParaRPr lang="en" sz="1400" b="0" dirty="0">
              <a:solidFill>
                <a:schemeClr val="tx1"/>
              </a:solidFill>
            </a:endParaRPr>
          </a:p>
          <a:p>
            <a:pPr>
              <a:spcAft>
                <a:spcPts val="600"/>
              </a:spcAft>
              <a:buFontTx/>
              <a:buChar char="-"/>
            </a:pPr>
            <a:r>
              <a:rPr lang="en" sz="1400" b="0" dirty="0">
                <a:solidFill>
                  <a:schemeClr val="tx1"/>
                </a:solidFill>
              </a:rPr>
              <a:t>NVISO: </a:t>
            </a:r>
            <a:r>
              <a:rPr lang="en" sz="1400" b="0" dirty="0">
                <a:solidFill>
                  <a:schemeClr val="tx1"/>
                </a:solidFill>
                <a:hlinkClick r:id="rId12"/>
              </a:rPr>
              <a:t>to Zoom or not to Zoom </a:t>
            </a:r>
            <a:endParaRPr lang="en" sz="1400" b="0" dirty="0">
              <a:solidFill>
                <a:schemeClr val="tx1"/>
              </a:solidFill>
            </a:endParaRPr>
          </a:p>
          <a:p>
            <a:pPr>
              <a:spcAft>
                <a:spcPts val="600"/>
              </a:spcAft>
              <a:buFontTx/>
              <a:buChar char="-"/>
            </a:pPr>
            <a:r>
              <a:rPr lang="en" sz="1400" b="0" dirty="0">
                <a:solidFill>
                  <a:schemeClr val="tx1"/>
                </a:solidFill>
              </a:rPr>
              <a:t>SANS: </a:t>
            </a:r>
            <a:r>
              <a:rPr lang="en" sz="1400" b="0" dirty="0">
                <a:solidFill>
                  <a:schemeClr val="tx1"/>
                </a:solidFill>
                <a:hlinkClick r:id="rId13"/>
              </a:rPr>
              <a:t>work from home deployment kit</a:t>
            </a:r>
            <a:endParaRPr lang="en" sz="1400" dirty="0"/>
          </a:p>
          <a:p>
            <a:pPr algn="l" rtl="0">
              <a:spcAft>
                <a:spcPts val="600"/>
              </a:spcAft>
              <a:buFontTx/>
              <a:buChar char="-"/>
            </a:pPr>
            <a:endParaRPr lang="en" sz="1400" b="0" dirty="0">
              <a:solidFill>
                <a:srgbClr val="404040"/>
              </a:solidFill>
            </a:endParaRPr>
          </a:p>
          <a:p>
            <a:endParaRPr lang="en" sz="1400" b="0" dirty="0">
              <a:solidFill>
                <a:srgbClr val="404040"/>
              </a:solidFill>
            </a:endParaRPr>
          </a:p>
          <a:p>
            <a:endParaRPr lang="en" sz="1400" b="0" dirty="0">
              <a:solidFill>
                <a:srgbClr val="404040"/>
              </a:solidFill>
            </a:endParaRPr>
          </a:p>
        </p:txBody>
      </p:sp>
    </p:spTree>
    <p:extLst>
      <p:ext uri="{BB962C8B-B14F-4D97-AF65-F5344CB8AC3E}">
        <p14:creationId xmlns:p14="http://schemas.microsoft.com/office/powerpoint/2010/main" val="4103979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2"/>
          </p:nvPr>
        </p:nvSpPr>
        <p:spPr/>
        <p:txBody>
          <a:bodyPr/>
          <a:lstStyle/>
          <a:p>
            <a:pPr eaLnBrk="1" hangingPunct="1">
              <a:spcBef>
                <a:spcPct val="0"/>
              </a:spcBef>
            </a:pPr>
            <a:r>
              <a:rPr lang="nl-BE" altLang="en-US" dirty="0"/>
              <a:t>www.cybersecuritycoalition.be</a:t>
            </a:r>
          </a:p>
        </p:txBody>
      </p:sp>
      <p:grpSp>
        <p:nvGrpSpPr>
          <p:cNvPr id="6" name="Grouper 5"/>
          <p:cNvGrpSpPr/>
          <p:nvPr/>
        </p:nvGrpSpPr>
        <p:grpSpPr>
          <a:xfrm>
            <a:off x="5480242" y="1985882"/>
            <a:ext cx="3406588" cy="3608294"/>
            <a:chOff x="5480242" y="1985882"/>
            <a:chExt cx="3406588" cy="3608294"/>
          </a:xfrm>
        </p:grpSpPr>
        <p:pic>
          <p:nvPicPr>
            <p:cNvPr id="7" name="Image 6" descr="personnages.png"/>
            <p:cNvPicPr>
              <a:picLocks noChangeAspect="1"/>
            </p:cNvPicPr>
            <p:nvPr/>
          </p:nvPicPr>
          <p:blipFill rotWithShape="1">
            <a:blip r:embed="rId3">
              <a:extLst>
                <a:ext uri="{28A0092B-C50C-407E-A947-70E740481C1C}">
                  <a14:useLocalDpi xmlns:a14="http://schemas.microsoft.com/office/drawing/2010/main" val="0"/>
                </a:ext>
              </a:extLst>
            </a:blip>
            <a:srcRect l="50327" b="2679"/>
            <a:stretch/>
          </p:blipFill>
          <p:spPr>
            <a:xfrm>
              <a:off x="5480242" y="1985882"/>
              <a:ext cx="3406588" cy="3608294"/>
            </a:xfrm>
            <a:prstGeom prst="rect">
              <a:avLst/>
            </a:prstGeom>
          </p:spPr>
        </p:pic>
        <p:pic>
          <p:nvPicPr>
            <p:cNvPr id="5" name="Image 4" descr="mme.png"/>
            <p:cNvPicPr>
              <a:picLocks noChangeAspect="1"/>
            </p:cNvPicPr>
            <p:nvPr/>
          </p:nvPicPr>
          <p:blipFill rotWithShape="1">
            <a:blip r:embed="rId4">
              <a:extLst>
                <a:ext uri="{28A0092B-C50C-407E-A947-70E740481C1C}">
                  <a14:useLocalDpi xmlns:a14="http://schemas.microsoft.com/office/drawing/2010/main" val="0"/>
                </a:ext>
              </a:extLst>
            </a:blip>
            <a:srcRect b="2612"/>
            <a:stretch/>
          </p:blipFill>
          <p:spPr>
            <a:xfrm>
              <a:off x="5515683" y="2245995"/>
              <a:ext cx="3360652" cy="3348181"/>
            </a:xfrm>
            <a:prstGeom prst="rect">
              <a:avLst/>
            </a:prstGeom>
          </p:spPr>
        </p:pic>
      </p:grpSp>
      <p:sp>
        <p:nvSpPr>
          <p:cNvPr id="10" name="Espace réservé du texte 1">
            <a:extLst>
              <a:ext uri="{FF2B5EF4-FFF2-40B4-BE49-F238E27FC236}">
                <a16:creationId xmlns:a16="http://schemas.microsoft.com/office/drawing/2014/main" xmlns="" id="{697F4249-B3A2-41D4-9E69-E333F2FEC872}"/>
              </a:ext>
            </a:extLst>
          </p:cNvPr>
          <p:cNvSpPr>
            <a:spLocks noGrp="1"/>
          </p:cNvSpPr>
          <p:nvPr>
            <p:ph type="body" sz="quarter" idx="10"/>
          </p:nvPr>
        </p:nvSpPr>
        <p:spPr>
          <a:xfrm>
            <a:off x="1053619" y="3894790"/>
            <a:ext cx="2813050" cy="615633"/>
          </a:xfrm>
        </p:spPr>
        <p:txBody>
          <a:bodyPr/>
          <a:lstStyle/>
          <a:p>
            <a:pPr algn="l" rtl="0"/>
            <a:r>
              <a:rPr lang="en" b="1" i="0" u="none" baseline="0" dirty="0"/>
              <a:t>Une initiative de </a:t>
            </a:r>
          </a:p>
          <a:p>
            <a:pPr algn="l" rtl="0"/>
            <a:r>
              <a:rPr lang="en" b="1" i="0" u="none" baseline="0" dirty="0"/>
              <a:t>la Cyber Security Coalition</a:t>
            </a:r>
            <a:endParaRPr lang="en" dirty="0"/>
          </a:p>
        </p:txBody>
      </p:sp>
      <p:sp>
        <p:nvSpPr>
          <p:cNvPr id="11" name="Espace réservé du texte 2">
            <a:extLst>
              <a:ext uri="{FF2B5EF4-FFF2-40B4-BE49-F238E27FC236}">
                <a16:creationId xmlns:a16="http://schemas.microsoft.com/office/drawing/2014/main" xmlns="" id="{F9E1455E-3109-4FF1-A620-541E35D60833}"/>
              </a:ext>
            </a:extLst>
          </p:cNvPr>
          <p:cNvSpPr>
            <a:spLocks noGrp="1"/>
          </p:cNvSpPr>
          <p:nvPr>
            <p:ph type="body" sz="quarter" idx="11"/>
          </p:nvPr>
        </p:nvSpPr>
        <p:spPr>
          <a:xfrm>
            <a:off x="1053619" y="4626084"/>
            <a:ext cx="3787775" cy="992748"/>
          </a:xfrm>
        </p:spPr>
        <p:txBody>
          <a:bodyPr/>
          <a:lstStyle/>
          <a:p>
            <a:pPr algn="l" rtl="0" eaLnBrk="1" hangingPunct="1">
              <a:spcBef>
                <a:spcPct val="0"/>
              </a:spcBef>
            </a:pPr>
            <a:r>
              <a:rPr lang="en" b="0" i="0" u="none" baseline="0" dirty="0"/>
              <a:t>Son objectif? Renforcer la sécurité IT en Belgique. Elle rassemble des experts du monde académique, les autorités et les entreprises pour mieux lutter contre la cybercriminalité.</a:t>
            </a:r>
            <a:endParaRPr lang="en" altLang="en-US" dirty="0"/>
          </a:p>
        </p:txBody>
      </p:sp>
      <p:sp>
        <p:nvSpPr>
          <p:cNvPr id="13" name="Espace réservé du texte 7">
            <a:extLst>
              <a:ext uri="{FF2B5EF4-FFF2-40B4-BE49-F238E27FC236}">
                <a16:creationId xmlns:a16="http://schemas.microsoft.com/office/drawing/2014/main" xmlns="" id="{B3E11AE7-F7BC-438C-8C3F-D4B1EFDCB19C}"/>
              </a:ext>
            </a:extLst>
          </p:cNvPr>
          <p:cNvSpPr>
            <a:spLocks noGrp="1"/>
          </p:cNvSpPr>
          <p:nvPr>
            <p:ph type="body" sz="quarter" idx="14"/>
          </p:nvPr>
        </p:nvSpPr>
        <p:spPr>
          <a:xfrm>
            <a:off x="5480242" y="5842251"/>
            <a:ext cx="3471707" cy="655911"/>
          </a:xfrm>
        </p:spPr>
        <p:txBody>
          <a:bodyPr/>
          <a:lstStyle/>
          <a:p>
            <a:pPr algn="l" rtl="0"/>
            <a:r>
              <a:rPr lang="en" sz="1000" b="0" i="0" u="none" baseline="0"/>
              <a:t> Tous droits réservés© 2020 Cyber Security Coalition</a:t>
            </a:r>
            <a:endParaRPr lang="en" sz="1000" dirty="0"/>
          </a:p>
        </p:txBody>
      </p:sp>
      <p:sp>
        <p:nvSpPr>
          <p:cNvPr id="12" name="Espace réservé pour une image  6"/>
          <p:cNvSpPr>
            <a:spLocks noGrp="1"/>
          </p:cNvSpPr>
          <p:nvPr>
            <p:ph type="pic" sz="quarter" idx="13" hasCustomPrompt="1"/>
          </p:nvPr>
        </p:nvSpPr>
        <p:spPr>
          <a:xfrm>
            <a:off x="3282279" y="1385455"/>
            <a:ext cx="1471229" cy="1300907"/>
          </a:xfrm>
        </p:spPr>
        <p:txBody>
          <a:bodyPr/>
          <a:lstStyle>
            <a:lvl1pPr marL="342900" marR="0" indent="-342900" algn="l" defTabSz="457200" rtl="0" eaLnBrk="0" fontAlgn="base" latinLnBrk="0" hangingPunct="0">
              <a:lnSpc>
                <a:spcPct val="100000"/>
              </a:lnSpc>
              <a:spcBef>
                <a:spcPct val="20000"/>
              </a:spcBef>
              <a:spcAft>
                <a:spcPct val="0"/>
              </a:spcAft>
              <a:buClrTx/>
              <a:buSzTx/>
              <a:buFont typeface="Arial" charset="0"/>
              <a:buNone/>
              <a:tabLst/>
              <a:defRPr sz="1200" b="0" i="1" baseline="0">
                <a:latin typeface="Avenir Light Oblique" charset="0"/>
                <a:ea typeface="Avenir Light Oblique" charset="0"/>
                <a:cs typeface="Avenir Light Oblique" charset="0"/>
              </a:defRPr>
            </a:lvl1pPr>
          </a:lstStyle>
          <a:p>
            <a:pPr marL="342900" marR="0" lvl="0" indent="-342900" algn="l" defTabSz="457200" rtl="0" eaLnBrk="0" fontAlgn="base" latinLnBrk="0" hangingPunct="0">
              <a:lnSpc>
                <a:spcPct val="100000"/>
              </a:lnSpc>
              <a:spcBef>
                <a:spcPct val="20000"/>
              </a:spcBef>
              <a:spcAft>
                <a:spcPct val="0"/>
              </a:spcAft>
              <a:buClrTx/>
              <a:buSzTx/>
              <a:buFont typeface="Arial" charset="0"/>
              <a:buNone/>
              <a:tabLst/>
              <a:defRPr/>
            </a:pPr>
            <a:r>
              <a:rPr lang="fr-FR" dirty="0" smtClean="0"/>
              <a:t>Ajoutez ici le logo de votre organisation/</a:t>
            </a:r>
            <a:br>
              <a:rPr lang="fr-FR" dirty="0" smtClean="0"/>
            </a:br>
            <a:r>
              <a:rPr lang="fr-FR" dirty="0" smtClean="0"/>
              <a:t>entreprise</a:t>
            </a:r>
          </a:p>
        </p:txBody>
      </p:sp>
    </p:spTree>
    <p:extLst>
      <p:ext uri="{BB962C8B-B14F-4D97-AF65-F5344CB8AC3E}">
        <p14:creationId xmlns:p14="http://schemas.microsoft.com/office/powerpoint/2010/main" val="485249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Ça vous dit quelque chose?</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2</a:t>
            </a:fld>
            <a:endParaRPr lang="nl-BE" altLang="en-US" dirty="0"/>
          </a:p>
        </p:txBody>
      </p:sp>
      <p:sp>
        <p:nvSpPr>
          <p:cNvPr id="7" name="ZoneTexte 6"/>
          <p:cNvSpPr txBox="1"/>
          <p:nvPr/>
        </p:nvSpPr>
        <p:spPr bwMode="auto">
          <a:xfrm>
            <a:off x="572236" y="485576"/>
            <a:ext cx="31945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800" b="1" dirty="0" err="1">
                <a:solidFill>
                  <a:srgbClr val="457A8C"/>
                </a:solidFill>
                <a:latin typeface="Avenir Heavy"/>
                <a:cs typeface="Avenir Heavy"/>
              </a:rPr>
              <a:t>Travailler</a:t>
            </a:r>
            <a:r>
              <a:rPr lang="nl-BE" sz="2800" b="1" dirty="0">
                <a:solidFill>
                  <a:srgbClr val="457A8C"/>
                </a:solidFill>
                <a:latin typeface="Avenir Heavy"/>
                <a:cs typeface="Avenir Heavy"/>
              </a:rPr>
              <a:t> à </a:t>
            </a:r>
            <a:r>
              <a:rPr lang="nl-BE" sz="2800" b="1" dirty="0" err="1">
                <a:solidFill>
                  <a:srgbClr val="457A8C"/>
                </a:solidFill>
                <a:latin typeface="Avenir Heavy"/>
                <a:cs typeface="Avenir Heavy"/>
              </a:rPr>
              <a:t>domicile</a:t>
            </a:r>
            <a:r>
              <a:rPr lang="en" sz="2800" b="1" dirty="0">
                <a:solidFill>
                  <a:srgbClr val="457A8C"/>
                </a:solidFill>
                <a:latin typeface="Avenir Heavy"/>
                <a:cs typeface="Avenir Heavy"/>
              </a:rPr>
              <a:t>  </a:t>
            </a:r>
            <a:r>
              <a:rPr lang="nl-BE" sz="2000" b="1" dirty="0">
                <a:solidFill>
                  <a:srgbClr val="457A8C"/>
                </a:solidFill>
                <a:latin typeface="Avenir Book" charset="0"/>
                <a:cs typeface="Avenir Heavy"/>
              </a:rPr>
              <a:t>peut </a:t>
            </a:r>
            <a:r>
              <a:rPr lang="nl-BE" sz="2000" b="1" dirty="0" err="1">
                <a:solidFill>
                  <a:srgbClr val="457A8C"/>
                </a:solidFill>
                <a:latin typeface="Avenir Book" charset="0"/>
                <a:cs typeface="Avenir Heavy"/>
              </a:rPr>
              <a:t>être</a:t>
            </a:r>
            <a:r>
              <a:rPr lang="nl-BE" sz="2000" b="1" dirty="0">
                <a:solidFill>
                  <a:srgbClr val="457A8C"/>
                </a:solidFill>
                <a:latin typeface="Avenir Book" charset="0"/>
                <a:cs typeface="Avenir Heavy"/>
              </a:rPr>
              <a:t> </a:t>
            </a:r>
            <a:r>
              <a:rPr lang="nl-BE" sz="2000" b="1" dirty="0" err="1">
                <a:solidFill>
                  <a:srgbClr val="457A8C"/>
                </a:solidFill>
                <a:latin typeface="Avenir Book" charset="0"/>
                <a:cs typeface="Avenir Heavy"/>
              </a:rPr>
              <a:t>un</a:t>
            </a:r>
            <a:r>
              <a:rPr lang="nl-BE" sz="2000" b="1" dirty="0">
                <a:solidFill>
                  <a:srgbClr val="457A8C"/>
                </a:solidFill>
                <a:latin typeface="Avenir Book" charset="0"/>
                <a:cs typeface="Avenir Heavy"/>
              </a:rPr>
              <a:t> </a:t>
            </a:r>
            <a:r>
              <a:rPr lang="nl-BE" sz="2000" b="1" dirty="0" err="1">
                <a:solidFill>
                  <a:srgbClr val="457A8C"/>
                </a:solidFill>
                <a:latin typeface="Avenir Book" charset="0"/>
                <a:cs typeface="Avenir Heavy"/>
              </a:rPr>
              <a:t>défi</a:t>
            </a:r>
            <a:r>
              <a:rPr lang="en" sz="2000" b="1" dirty="0">
                <a:solidFill>
                  <a:srgbClr val="457A8C"/>
                </a:solidFill>
                <a:latin typeface="Avenir Book" charset="0"/>
              </a:rPr>
              <a:t>!</a:t>
            </a:r>
          </a:p>
        </p:txBody>
      </p:sp>
      <p:sp>
        <p:nvSpPr>
          <p:cNvPr id="12" name="Espace réservé du contenu 2">
            <a:extLst>
              <a:ext uri="{FF2B5EF4-FFF2-40B4-BE49-F238E27FC236}">
                <a16:creationId xmlns:a16="http://schemas.microsoft.com/office/drawing/2014/main" xmlns="" id="{82A6776F-D90B-47E7-8EF1-EC5E553F3437}"/>
              </a:ext>
            </a:extLst>
          </p:cNvPr>
          <p:cNvSpPr>
            <a:spLocks noGrp="1"/>
          </p:cNvSpPr>
          <p:nvPr>
            <p:ph idx="1"/>
          </p:nvPr>
        </p:nvSpPr>
        <p:spPr>
          <a:xfrm>
            <a:off x="4372534" y="1514813"/>
            <a:ext cx="4161866" cy="4525963"/>
          </a:xfrm>
        </p:spPr>
        <p:txBody>
          <a:bodyPr/>
          <a:lstStyle/>
          <a:p>
            <a:pPr marL="0" indent="0">
              <a:spcAft>
                <a:spcPts val="600"/>
              </a:spcAft>
              <a:buNone/>
            </a:pPr>
            <a:r>
              <a:rPr lang="en" b="0" dirty="0">
                <a:latin typeface="Avenir Heavy"/>
                <a:cs typeface="Avenir Heavy"/>
              </a:rPr>
              <a:t>Interview de la BBC à domicile avec la collaboration des enfants...</a:t>
            </a: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b="0" dirty="0">
              <a:latin typeface="Avenir Heavy"/>
              <a:cs typeface="Avenir Heavy"/>
            </a:endParaRPr>
          </a:p>
          <a:p>
            <a:pPr marL="0" indent="0">
              <a:spcAft>
                <a:spcPts val="600"/>
              </a:spcAft>
              <a:buNone/>
            </a:pPr>
            <a:endParaRPr lang="nl-BE" dirty="0">
              <a:solidFill>
                <a:srgbClr val="404040"/>
              </a:solidFill>
            </a:endParaRPr>
          </a:p>
        </p:txBody>
      </p:sp>
      <p:sp>
        <p:nvSpPr>
          <p:cNvPr id="9" name="Isosceles Triangle 8">
            <a:extLst>
              <a:ext uri="{FF2B5EF4-FFF2-40B4-BE49-F238E27FC236}">
                <a16:creationId xmlns:a16="http://schemas.microsoft.com/office/drawing/2014/main" xmlns="" id="{C751B855-1731-47E4-9F2A-23732E15417E}"/>
              </a:ext>
            </a:extLst>
          </p:cNvPr>
          <p:cNvSpPr/>
          <p:nvPr/>
        </p:nvSpPr>
        <p:spPr>
          <a:xfrm rot="5400000">
            <a:off x="6384142" y="2868385"/>
            <a:ext cx="451757" cy="511628"/>
          </a:xfrm>
          <a:prstGeom prst="triangle">
            <a:avLst/>
          </a:prstGeom>
          <a:noFill/>
          <a:ln w="381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x-none"/>
          </a:p>
        </p:txBody>
      </p:sp>
      <p:pic>
        <p:nvPicPr>
          <p:cNvPr id="10" name="Online Media 2" title="Children interrupt BBC News interview - BBC News">
            <a:hlinkClick r:id="" action="ppaction://media"/>
            <a:extLst>
              <a:ext uri="{FF2B5EF4-FFF2-40B4-BE49-F238E27FC236}">
                <a16:creationId xmlns:a16="http://schemas.microsoft.com/office/drawing/2014/main" xmlns="" id="{AAEF685D-9733-4296-9A80-A702836698AE}"/>
              </a:ext>
            </a:extLst>
          </p:cNvPr>
          <p:cNvPicPr>
            <a:picLocks noRot="1" noChangeAspect="1"/>
          </p:cNvPicPr>
          <p:nvPr>
            <a:quickTimeFile r:link="rId1"/>
          </p:nvPr>
        </p:nvPicPr>
        <p:blipFill>
          <a:blip r:embed="rId4"/>
          <a:stretch>
            <a:fillRect/>
          </a:stretch>
        </p:blipFill>
        <p:spPr>
          <a:xfrm>
            <a:off x="4421467" y="2898320"/>
            <a:ext cx="4064000" cy="2286000"/>
          </a:xfrm>
          <a:prstGeom prst="rect">
            <a:avLst/>
          </a:prstGeom>
        </p:spPr>
      </p:pic>
      <p:pic>
        <p:nvPicPr>
          <p:cNvPr id="3" name="Image 2" descr="personnages.png"/>
          <p:cNvPicPr>
            <a:picLocks noChangeAspect="1"/>
          </p:cNvPicPr>
          <p:nvPr/>
        </p:nvPicPr>
        <p:blipFill rotWithShape="1">
          <a:blip r:embed="rId5">
            <a:extLst>
              <a:ext uri="{28A0092B-C50C-407E-A947-70E740481C1C}">
                <a14:useLocalDpi xmlns:a14="http://schemas.microsoft.com/office/drawing/2010/main" val="0"/>
              </a:ext>
            </a:extLst>
          </a:blip>
          <a:srcRect r="52181"/>
          <a:stretch/>
        </p:blipFill>
        <p:spPr>
          <a:xfrm>
            <a:off x="572236" y="2130601"/>
            <a:ext cx="3031998" cy="3427915"/>
          </a:xfrm>
          <a:prstGeom prst="rect">
            <a:avLst/>
          </a:prstGeom>
        </p:spPr>
      </p:pic>
    </p:spTree>
    <p:extLst>
      <p:ext uri="{BB962C8B-B14F-4D97-AF65-F5344CB8AC3E}">
        <p14:creationId xmlns:p14="http://schemas.microsoft.com/office/powerpoint/2010/main" val="412302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B2F939CD-0681-644D-A3BD-A33A998AF36E}" type="slidenum">
              <a:rPr lang="nl-BE" altLang="en-US" smtClean="0"/>
              <a:pPr>
                <a:defRPr/>
              </a:pPr>
              <a:t>3</a:t>
            </a:fld>
            <a:endParaRPr lang="nl-BE" altLang="en-US" dirty="0"/>
          </a:p>
        </p:txBody>
      </p:sp>
      <p:sp>
        <p:nvSpPr>
          <p:cNvPr id="6" name="ZoneTexte 5"/>
          <p:cNvSpPr txBox="1"/>
          <p:nvPr/>
        </p:nvSpPr>
        <p:spPr bwMode="auto">
          <a:xfrm>
            <a:off x="737979" y="1732150"/>
            <a:ext cx="314869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nl-BE" sz="2000" b="1" dirty="0" err="1">
                <a:solidFill>
                  <a:srgbClr val="457A8C"/>
                </a:solidFill>
                <a:latin typeface="Avenir Heavy"/>
                <a:cs typeface="Avenir Heavy"/>
              </a:rPr>
              <a:t>Il</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était</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une</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fois</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un</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paisible</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royaume</a:t>
            </a:r>
            <a:endParaRPr lang="nl-BE" sz="2000" b="1" dirty="0">
              <a:solidFill>
                <a:srgbClr val="457A8C"/>
              </a:solidFill>
              <a:latin typeface="Avenir Heavy"/>
              <a:cs typeface="Avenir Heavy"/>
            </a:endParaRPr>
          </a:p>
          <a:p>
            <a:pPr eaLnBrk="1" hangingPunct="1"/>
            <a:endParaRPr lang="nl-BE" sz="2000" b="1" dirty="0">
              <a:solidFill>
                <a:srgbClr val="457A8C"/>
              </a:solidFill>
              <a:latin typeface="Avenir Heavy"/>
              <a:cs typeface="Avenir Heavy"/>
            </a:endParaRPr>
          </a:p>
          <a:p>
            <a:pPr eaLnBrk="1" hangingPunct="1"/>
            <a:r>
              <a:rPr lang="nl-BE" sz="2000" b="1" dirty="0" err="1">
                <a:solidFill>
                  <a:srgbClr val="457A8C"/>
                </a:solidFill>
                <a:latin typeface="Avenir Heavy"/>
                <a:cs typeface="Avenir Heavy"/>
              </a:rPr>
              <a:t>Qui</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faisait</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le</a:t>
            </a:r>
            <a:r>
              <a:rPr lang="nl-BE" sz="2000" b="1" dirty="0">
                <a:solidFill>
                  <a:srgbClr val="457A8C"/>
                </a:solidFill>
                <a:latin typeface="Avenir Heavy"/>
                <a:cs typeface="Avenir Heavy"/>
              </a:rPr>
              <a:t> </a:t>
            </a:r>
            <a:r>
              <a:rPr lang="nl-BE" sz="2000" b="1" dirty="0" err="1">
                <a:solidFill>
                  <a:srgbClr val="457A8C"/>
                </a:solidFill>
                <a:latin typeface="Avenir Heavy"/>
                <a:cs typeface="Avenir Heavy"/>
              </a:rPr>
              <a:t>bonheur</a:t>
            </a:r>
            <a:r>
              <a:rPr lang="nl-BE" sz="2000" b="1" dirty="0">
                <a:solidFill>
                  <a:srgbClr val="457A8C"/>
                </a:solidFill>
                <a:latin typeface="Avenir Heavy"/>
                <a:cs typeface="Avenir Heavy"/>
              </a:rPr>
              <a:t> de </a:t>
            </a:r>
            <a:r>
              <a:rPr lang="nl-BE" sz="2000" b="1" dirty="0" err="1">
                <a:solidFill>
                  <a:srgbClr val="457A8C"/>
                </a:solidFill>
                <a:latin typeface="Avenir Heavy"/>
                <a:cs typeface="Avenir Heavy"/>
              </a:rPr>
              <a:t>tous</a:t>
            </a:r>
            <a:r>
              <a:rPr lang="nl-BE" sz="2000" b="1" dirty="0">
                <a:solidFill>
                  <a:srgbClr val="457A8C"/>
                </a:solidFill>
                <a:latin typeface="Avenir Heavy"/>
                <a:cs typeface="Avenir Heavy"/>
              </a:rPr>
              <a:t> les </a:t>
            </a:r>
            <a:r>
              <a:rPr lang="nl-BE" sz="2000" b="1" dirty="0" err="1">
                <a:solidFill>
                  <a:srgbClr val="457A8C"/>
                </a:solidFill>
                <a:latin typeface="Avenir Heavy"/>
                <a:cs typeface="Avenir Heavy"/>
              </a:rPr>
              <a:t>télétravailleurs</a:t>
            </a:r>
            <a:endParaRPr lang="nl-BE" sz="2000" b="1" dirty="0">
              <a:solidFill>
                <a:srgbClr val="457A8C"/>
              </a:solidFill>
              <a:latin typeface="Avenir Heavy"/>
              <a:cs typeface="Avenir Heavy"/>
            </a:endParaRPr>
          </a:p>
        </p:txBody>
      </p:sp>
      <p:pic>
        <p:nvPicPr>
          <p:cNvPr id="12" name="Image 11" descr="safehomeworking_affiche_sanstextes.png"/>
          <p:cNvPicPr>
            <a:picLocks noChangeAspect="1"/>
          </p:cNvPicPr>
          <p:nvPr/>
        </p:nvPicPr>
        <p:blipFill rotWithShape="1">
          <a:blip r:embed="rId4">
            <a:extLst>
              <a:ext uri="{28A0092B-C50C-407E-A947-70E740481C1C}">
                <a14:useLocalDpi xmlns:a14="http://schemas.microsoft.com/office/drawing/2010/main" val="0"/>
              </a:ext>
            </a:extLst>
          </a:blip>
          <a:srcRect l="19782" r="21208" b="89760"/>
          <a:stretch/>
        </p:blipFill>
        <p:spPr>
          <a:xfrm>
            <a:off x="180149" y="440392"/>
            <a:ext cx="4408918" cy="1001058"/>
          </a:xfrm>
          <a:prstGeom prst="rect">
            <a:avLst/>
          </a:prstGeom>
        </p:spPr>
      </p:pic>
      <p:pic>
        <p:nvPicPr>
          <p:cNvPr id="7" name="Image 6" descr="safehomeworking_affiche_sanstextes.png"/>
          <p:cNvPicPr>
            <a:picLocks noChangeAspect="1"/>
          </p:cNvPicPr>
          <p:nvPr/>
        </p:nvPicPr>
        <p:blipFill rotWithShape="1">
          <a:blip r:embed="rId4">
            <a:extLst>
              <a:ext uri="{28A0092B-C50C-407E-A947-70E740481C1C}">
                <a14:useLocalDpi xmlns:a14="http://schemas.microsoft.com/office/drawing/2010/main" val="0"/>
              </a:ext>
            </a:extLst>
          </a:blip>
          <a:srcRect l="13225" t="11854" r="12085" b="28105"/>
          <a:stretch/>
        </p:blipFill>
        <p:spPr>
          <a:xfrm>
            <a:off x="2823883" y="164356"/>
            <a:ext cx="6215606" cy="6538093"/>
          </a:xfrm>
          <a:prstGeom prst="rect">
            <a:avLst/>
          </a:prstGeom>
        </p:spPr>
      </p:pic>
    </p:spTree>
    <p:extLst>
      <p:ext uri="{BB962C8B-B14F-4D97-AF65-F5344CB8AC3E}">
        <p14:creationId xmlns:p14="http://schemas.microsoft.com/office/powerpoint/2010/main" val="716821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pPr>
              <a:defRPr/>
            </a:pPr>
            <a:fld id="{B2F939CD-0681-644D-A3BD-A33A998AF36E}" type="slidenum">
              <a:rPr lang="nl-BE" altLang="en-US" smtClean="0"/>
              <a:pPr>
                <a:defRPr/>
              </a:pPr>
              <a:t>4</a:t>
            </a:fld>
            <a:endParaRPr lang="nl-BE" altLang="en-US" dirty="0"/>
          </a:p>
        </p:txBody>
      </p:sp>
      <p:pic>
        <p:nvPicPr>
          <p:cNvPr id="3" name="Image 2" descr="safehomeworking_affiche.png"/>
          <p:cNvPicPr>
            <a:picLocks noChangeAspect="1"/>
          </p:cNvPicPr>
          <p:nvPr/>
        </p:nvPicPr>
        <p:blipFill rotWithShape="1">
          <a:blip r:embed="rId4">
            <a:extLst>
              <a:ext uri="{28A0092B-C50C-407E-A947-70E740481C1C}">
                <a14:useLocalDpi xmlns:a14="http://schemas.microsoft.com/office/drawing/2010/main" val="0"/>
              </a:ext>
            </a:extLst>
          </a:blip>
          <a:srcRect t="11863" b="29113"/>
          <a:stretch/>
        </p:blipFill>
        <p:spPr>
          <a:xfrm>
            <a:off x="689768" y="297633"/>
            <a:ext cx="7764463" cy="5996693"/>
          </a:xfrm>
          <a:prstGeom prst="rect">
            <a:avLst/>
          </a:prstGeom>
        </p:spPr>
      </p:pic>
    </p:spTree>
    <p:extLst>
      <p:ext uri="{BB962C8B-B14F-4D97-AF65-F5344CB8AC3E}">
        <p14:creationId xmlns:p14="http://schemas.microsoft.com/office/powerpoint/2010/main" val="307434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Conditions pour travailler à domicile en toute sécurité...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5</a:t>
            </a:fld>
            <a:endParaRPr lang="nl-BE" altLang="en-US" dirty="0"/>
          </a:p>
        </p:txBody>
      </p:sp>
      <p:sp>
        <p:nvSpPr>
          <p:cNvPr id="7" name="ZoneTexte 6"/>
          <p:cNvSpPr txBox="1"/>
          <p:nvPr/>
        </p:nvSpPr>
        <p:spPr bwMode="auto">
          <a:xfrm>
            <a:off x="552449" y="469900"/>
            <a:ext cx="3519489"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en" sz="2800" b="1" dirty="0">
                <a:solidFill>
                  <a:srgbClr val="457A8C"/>
                </a:solidFill>
                <a:latin typeface="Avenir Heavy"/>
                <a:cs typeface="Avenir Heavy"/>
              </a:rPr>
              <a:t>T</a:t>
            </a:r>
            <a:r>
              <a:rPr lang="nl-BE" sz="2800" b="1" dirty="0" err="1">
                <a:solidFill>
                  <a:srgbClr val="457A8C"/>
                </a:solidFill>
                <a:latin typeface="Avenir Heavy"/>
                <a:cs typeface="Avenir Heavy"/>
              </a:rPr>
              <a:t>élétravailler</a:t>
            </a:r>
            <a:endParaRPr lang="en" sz="2800" b="1" dirty="0">
              <a:solidFill>
                <a:srgbClr val="457A8C"/>
              </a:solidFill>
              <a:latin typeface="Avenir Heavy"/>
              <a:cs typeface="Avenir Heavy"/>
            </a:endParaRPr>
          </a:p>
          <a:p>
            <a:pPr eaLnBrk="1" hangingPunct="1">
              <a:spcBef>
                <a:spcPts val="600"/>
              </a:spcBef>
            </a:pPr>
            <a:r>
              <a:rPr lang="en" sz="2000" dirty="0">
                <a:solidFill>
                  <a:srgbClr val="457A8C"/>
                </a:solidFill>
                <a:latin typeface="Avenir Book" charset="0"/>
              </a:rPr>
              <a:t>ne doit pas signifier que vous et l'organisation courez un plus grand risque d'être la proie d'une cyberattaque</a:t>
            </a:r>
          </a:p>
          <a:p>
            <a:pPr eaLnBrk="1" hangingPunct="1">
              <a:spcBef>
                <a:spcPts val="600"/>
              </a:spcBef>
            </a:pPr>
            <a:endParaRPr lang="en" sz="2000" dirty="0">
              <a:solidFill>
                <a:srgbClr val="457A8C"/>
              </a:solidFill>
              <a:latin typeface="Avenir Book" charset="0"/>
            </a:endParaRPr>
          </a:p>
        </p:txBody>
      </p:sp>
      <p:sp>
        <p:nvSpPr>
          <p:cNvPr id="8" name="ZoneTexte 7"/>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a:p>
            <a:pPr algn="ctr" eaLnBrk="1" hangingPunct="1"/>
            <a:r>
              <a:rPr lang="en" sz="1400" b="1" dirty="0">
                <a:solidFill>
                  <a:srgbClr val="FFFFFF"/>
                </a:solidFill>
                <a:latin typeface="Avenir Heavy"/>
              </a:rPr>
              <a:t>Check the ‘Passwords’ module </a:t>
            </a:r>
            <a:br>
              <a:rPr lang="en" sz="1400" b="1" dirty="0">
                <a:solidFill>
                  <a:srgbClr val="FFFFFF"/>
                </a:solidFill>
                <a:latin typeface="Avenir Heavy"/>
              </a:rPr>
            </a:br>
            <a:r>
              <a:rPr lang="en" sz="1400" b="1" dirty="0">
                <a:solidFill>
                  <a:srgbClr val="FFFFFF"/>
                </a:solidFill>
                <a:latin typeface="Avenir Heavy"/>
              </a:rPr>
              <a:t>in th</a:t>
            </a:r>
            <a:r>
              <a:rPr lang="nl-BE" sz="1400" b="1" dirty="0">
                <a:solidFill>
                  <a:srgbClr val="FFFFFF"/>
                </a:solidFill>
                <a:latin typeface="Avenir Heavy"/>
              </a:rPr>
              <a:t>e </a:t>
            </a:r>
            <a:r>
              <a:rPr lang="en" sz="1400" b="1" dirty="0">
                <a:solidFill>
                  <a:srgbClr val="FFFFFF"/>
                </a:solidFill>
                <a:latin typeface="Avenir Heavy"/>
              </a:rPr>
              <a:t>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pic>
        <p:nvPicPr>
          <p:cNvPr id="9" name="Image 8" descr="doo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274" y="2450162"/>
            <a:ext cx="2191566" cy="2621663"/>
          </a:xfrm>
          <a:prstGeom prst="rect">
            <a:avLst/>
          </a:prstGeom>
        </p:spPr>
      </p:pic>
      <p:sp>
        <p:nvSpPr>
          <p:cNvPr id="10" name="Espace réservé du contenu 2">
            <a:extLst>
              <a:ext uri="{FF2B5EF4-FFF2-40B4-BE49-F238E27FC236}">
                <a16:creationId xmlns:a16="http://schemas.microsoft.com/office/drawing/2014/main" xmlns="" id="{12C683A0-45EA-410A-9222-BF33C7D5F99F}"/>
              </a:ext>
            </a:extLst>
          </p:cNvPr>
          <p:cNvSpPr>
            <a:spLocks noGrp="1"/>
          </p:cNvSpPr>
          <p:nvPr>
            <p:ph idx="1"/>
          </p:nvPr>
        </p:nvSpPr>
        <p:spPr>
          <a:xfrm>
            <a:off x="4383420" y="1438605"/>
            <a:ext cx="4263466" cy="4525963"/>
          </a:xfrm>
        </p:spPr>
        <p:txBody>
          <a:bodyPr/>
          <a:lstStyle/>
          <a:p>
            <a:pPr marL="0" indent="0" algn="l" rtl="0">
              <a:spcAft>
                <a:spcPts val="600"/>
              </a:spcAft>
              <a:buNone/>
            </a:pPr>
            <a:r>
              <a:rPr lang="en" sz="1800" b="1" i="0" u="none" baseline="0" dirty="0">
                <a:latin typeface="Avenir Heavy"/>
                <a:cs typeface="Avenir Heavy"/>
              </a:rPr>
              <a:t>Une connexion réseau puissante et bien sécurisée (1/2</a:t>
            </a:r>
            <a:r>
              <a:rPr lang="en" sz="1800" dirty="0">
                <a:latin typeface="Avenir Heavy"/>
                <a:cs typeface="Avenir Heavy"/>
              </a:rPr>
              <a:t>):</a:t>
            </a:r>
            <a:r>
              <a:rPr lang="en" sz="1800" b="1" i="0" u="none" baseline="0" dirty="0">
                <a:solidFill>
                  <a:srgbClr val="404040"/>
                </a:solidFill>
                <a:latin typeface="Avenir Heavy"/>
                <a:cs typeface="Avenir Heavy"/>
              </a:rPr>
              <a:t> </a:t>
            </a:r>
          </a:p>
          <a:p>
            <a:pPr algn="l" rtl="0"/>
            <a:r>
              <a:rPr lang="en" sz="1800" b="0" i="0" u="none" baseline="0" dirty="0"/>
              <a:t>Installez un VPN (Virtual Private Network)</a:t>
            </a:r>
          </a:p>
          <a:p>
            <a:pPr algn="l" rtl="0"/>
            <a:r>
              <a:rPr lang="en" sz="1800" b="0" i="0" u="none" baseline="0" dirty="0">
                <a:solidFill>
                  <a:srgbClr val="404040"/>
                </a:solidFill>
              </a:rPr>
              <a:t>Modifiez les mots de passe standard de tous vos appareils, y compris</a:t>
            </a:r>
            <a:r>
              <a:rPr lang="en" sz="1800" b="0" i="0" u="none" baseline="0" dirty="0"/>
              <a:t> la domotique. Comment renforcer vos mots de passe: voir le module </a:t>
            </a:r>
            <a:r>
              <a:rPr lang="en" sz="1800" b="0" dirty="0"/>
              <a:t>“</a:t>
            </a:r>
            <a:r>
              <a:rPr lang="en" sz="1800" b="0" i="0" u="none" baseline="0" dirty="0"/>
              <a:t>Mots de passe” dans ce Cyber Security Kit.</a:t>
            </a:r>
            <a:endParaRPr lang="en" sz="1800" b="0" dirty="0">
              <a:solidFill>
                <a:srgbClr val="404040"/>
              </a:solidFill>
            </a:endParaRPr>
          </a:p>
          <a:p>
            <a:pPr algn="l" rtl="0"/>
            <a:r>
              <a:rPr lang="en" sz="1800" b="0" i="0" u="none" baseline="0" dirty="0">
                <a:solidFill>
                  <a:srgbClr val="404040"/>
                </a:solidFill>
              </a:rPr>
              <a:t>Sécurisez votre routeur</a:t>
            </a:r>
          </a:p>
          <a:p>
            <a:pPr algn="l" rtl="0"/>
            <a:r>
              <a:rPr lang="en" sz="1800" b="0" i="0" u="none" baseline="0" dirty="0"/>
              <a:t>Activez le pare-feu et protégez votre ordinateur et votre smartphone à l'aide d'un antivirus</a:t>
            </a:r>
          </a:p>
          <a:p>
            <a:pPr algn="l" rtl="0"/>
            <a:r>
              <a:rPr lang="en" sz="1800" b="0" i="0" u="none" baseline="0" dirty="0"/>
              <a:t>Désactivez le WPS (Wi-Fi Protected Setup)</a:t>
            </a:r>
          </a:p>
          <a:p>
            <a:endParaRPr lang="en" sz="1800" b="0" dirty="0">
              <a:solidFill>
                <a:srgbClr val="404040"/>
              </a:solidFill>
            </a:endParaRPr>
          </a:p>
          <a:p>
            <a:endParaRPr lang="en" sz="1800" dirty="0">
              <a:solidFill>
                <a:srgbClr val="404040"/>
              </a:solidFill>
            </a:endParaRPr>
          </a:p>
        </p:txBody>
      </p:sp>
    </p:spTree>
    <p:extLst>
      <p:ext uri="{BB962C8B-B14F-4D97-AF65-F5344CB8AC3E}">
        <p14:creationId xmlns:p14="http://schemas.microsoft.com/office/powerpoint/2010/main" val="2375190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Conditions pour travailler à domicile en toute sécurité...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6</a:t>
            </a:fld>
            <a:endParaRPr lang="nl-BE" altLang="en-US" dirty="0"/>
          </a:p>
        </p:txBody>
      </p:sp>
      <p:pic>
        <p:nvPicPr>
          <p:cNvPr id="9" name="Image 8" descr="fla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40748">
            <a:off x="1460038" y="2983312"/>
            <a:ext cx="1807059" cy="1999345"/>
          </a:xfrm>
          <a:prstGeom prst="rect">
            <a:avLst/>
          </a:prstGeom>
        </p:spPr>
      </p:pic>
      <p:sp>
        <p:nvSpPr>
          <p:cNvPr id="10" name="ZoneTexte 9"/>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a:p>
            <a:pPr algn="ctr" eaLnBrk="1" hangingPunct="1"/>
            <a:r>
              <a:rPr lang="en" sz="1400" b="1" dirty="0">
                <a:solidFill>
                  <a:srgbClr val="FFFFFF"/>
                </a:solidFill>
                <a:latin typeface="Avenir Heavy"/>
              </a:rPr>
              <a:t>Consultez le module “Mots de passe” </a:t>
            </a:r>
            <a:br>
              <a:rPr lang="en" sz="1400" b="1" dirty="0">
                <a:solidFill>
                  <a:srgbClr val="FFFFFF"/>
                </a:solidFill>
                <a:latin typeface="Avenir Heavy"/>
              </a:rPr>
            </a:br>
            <a:r>
              <a:rPr lang="en" sz="1400" b="1" dirty="0">
                <a:solidFill>
                  <a:srgbClr val="FFFFFF"/>
                </a:solidFill>
                <a:latin typeface="Avenir Heavy"/>
              </a:rPr>
              <a:t>dans ce 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sp>
        <p:nvSpPr>
          <p:cNvPr id="8" name="ZoneTexte 6">
            <a:extLst>
              <a:ext uri="{FF2B5EF4-FFF2-40B4-BE49-F238E27FC236}">
                <a16:creationId xmlns:a16="http://schemas.microsoft.com/office/drawing/2014/main" xmlns="" id="{820B613E-DCFD-4B05-A300-A392765FB291}"/>
              </a:ext>
            </a:extLst>
          </p:cNvPr>
          <p:cNvSpPr txBox="1"/>
          <p:nvPr/>
        </p:nvSpPr>
        <p:spPr bwMode="auto">
          <a:xfrm>
            <a:off x="817897" y="233594"/>
            <a:ext cx="28505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eaLnBrk="1" hangingPunct="1"/>
            <a:r>
              <a:rPr lang="en" sz="2800" b="1" dirty="0">
                <a:solidFill>
                  <a:srgbClr val="457A8C"/>
                </a:solidFill>
                <a:latin typeface="Avenir Heavy"/>
                <a:cs typeface="Avenir Heavy"/>
              </a:rPr>
              <a:t>T</a:t>
            </a:r>
            <a:r>
              <a:rPr lang="nl-BE" sz="2800" b="1" dirty="0" err="1">
                <a:solidFill>
                  <a:srgbClr val="457A8C"/>
                </a:solidFill>
                <a:latin typeface="Avenir Heavy"/>
                <a:cs typeface="Avenir Heavy"/>
              </a:rPr>
              <a:t>élétravailler</a:t>
            </a:r>
            <a:endParaRPr lang="en" sz="2800" b="1" dirty="0">
              <a:solidFill>
                <a:srgbClr val="457A8C"/>
              </a:solidFill>
              <a:latin typeface="Avenir Heavy"/>
              <a:cs typeface="Avenir Heavy"/>
            </a:endParaRPr>
          </a:p>
        </p:txBody>
      </p:sp>
      <p:sp>
        <p:nvSpPr>
          <p:cNvPr id="11" name="Espace réservé du contenu 2">
            <a:extLst>
              <a:ext uri="{FF2B5EF4-FFF2-40B4-BE49-F238E27FC236}">
                <a16:creationId xmlns:a16="http://schemas.microsoft.com/office/drawing/2014/main" xmlns="" id="{C078A63E-EA24-49D2-902D-0D3490CF21B7}"/>
              </a:ext>
            </a:extLst>
          </p:cNvPr>
          <p:cNvSpPr>
            <a:spLocks noGrp="1"/>
          </p:cNvSpPr>
          <p:nvPr>
            <p:ph idx="1"/>
          </p:nvPr>
        </p:nvSpPr>
        <p:spPr>
          <a:xfrm>
            <a:off x="4383420" y="1438605"/>
            <a:ext cx="4263466" cy="4525963"/>
          </a:xfrm>
        </p:spPr>
        <p:txBody>
          <a:bodyPr/>
          <a:lstStyle/>
          <a:p>
            <a:pPr marL="0" indent="0" algn="l" rtl="0">
              <a:spcAft>
                <a:spcPts val="600"/>
              </a:spcAft>
              <a:buNone/>
            </a:pPr>
            <a:r>
              <a:rPr lang="en" sz="1800" b="1" i="0" u="none" baseline="0" dirty="0">
                <a:latin typeface="Avenir Heavy"/>
                <a:cs typeface="Avenir Heavy"/>
              </a:rPr>
              <a:t>Une connexion réseau puissante et bien sécurisée (2/2)</a:t>
            </a:r>
            <a:r>
              <a:rPr lang="en" sz="1800" b="1" i="0" u="none" baseline="0" dirty="0">
                <a:solidFill>
                  <a:srgbClr val="404040"/>
                </a:solidFill>
                <a:latin typeface="Avenir Heavy"/>
                <a:cs typeface="Avenir Heavy"/>
              </a:rPr>
              <a:t>: </a:t>
            </a:r>
          </a:p>
          <a:p>
            <a:pPr algn="l" rtl="0"/>
            <a:r>
              <a:rPr lang="en" sz="1800" b="0" i="0" u="none" baseline="0" dirty="0"/>
              <a:t>Créez un réseau invité</a:t>
            </a:r>
          </a:p>
          <a:p>
            <a:pPr algn="l" rtl="0"/>
            <a:r>
              <a:rPr lang="en" sz="1800" b="0" i="0" u="none" baseline="0" dirty="0">
                <a:solidFill>
                  <a:srgbClr val="404040"/>
                </a:solidFill>
              </a:rPr>
              <a:t>Si possible, </a:t>
            </a:r>
            <a:r>
              <a:rPr lang="en" sz="1800" b="0" i="0" u="none" baseline="0" dirty="0"/>
              <a:t>utilisez </a:t>
            </a:r>
            <a:r>
              <a:rPr lang="en" sz="1800" b="0" i="0" u="none" baseline="0" dirty="0">
                <a:solidFill>
                  <a:srgbClr val="404040"/>
                </a:solidFill>
              </a:rPr>
              <a:t>la ligne fixe Internet ou Ethernet</a:t>
            </a:r>
          </a:p>
          <a:p>
            <a:pPr algn="l" rtl="0"/>
            <a:r>
              <a:rPr lang="en" sz="1800" b="0" i="0" u="none" baseline="0" dirty="0"/>
              <a:t>Évitez le WiFi public à l'extérieur dans les hôtels, aéroports, gares et cafés</a:t>
            </a:r>
            <a:endParaRPr lang="en" sz="1800" b="0" dirty="0">
              <a:solidFill>
                <a:srgbClr val="404040"/>
              </a:solidFill>
            </a:endParaRPr>
          </a:p>
          <a:p>
            <a:pPr algn="l" rtl="0"/>
            <a:r>
              <a:rPr lang="en" sz="1800" b="0" i="0" u="none" baseline="0" dirty="0"/>
              <a:t>Si nécessaire, installez un booster de WiFi</a:t>
            </a:r>
            <a:endParaRPr lang="en" sz="1800" b="0" dirty="0">
              <a:solidFill>
                <a:srgbClr val="404040"/>
              </a:solidFill>
            </a:endParaRPr>
          </a:p>
          <a:p>
            <a:pPr algn="l" rtl="0"/>
            <a:r>
              <a:rPr lang="en" sz="1800" b="0" i="0" u="none" baseline="0" dirty="0"/>
              <a:t>Achetez des applications uniquement dans les app stores officiels</a:t>
            </a:r>
          </a:p>
          <a:p>
            <a:pPr algn="l" rtl="0"/>
            <a:r>
              <a:rPr lang="en" sz="1800" b="0" i="0" u="none" baseline="0" dirty="0"/>
              <a:t>Veillez à ce que votre système d'exploitation, tous vos programmes et applications soient à jour et à ce que les mises à jour soient automatiquement installées</a:t>
            </a:r>
          </a:p>
          <a:p>
            <a:endParaRPr lang="en" sz="1800" b="0" dirty="0">
              <a:solidFill>
                <a:srgbClr val="404040"/>
              </a:solidFill>
            </a:endParaRPr>
          </a:p>
          <a:p>
            <a:endParaRPr lang="en" sz="1800" dirty="0">
              <a:solidFill>
                <a:srgbClr val="404040"/>
              </a:solidFill>
            </a:endParaRPr>
          </a:p>
        </p:txBody>
      </p:sp>
    </p:spTree>
    <p:extLst>
      <p:ext uri="{BB962C8B-B14F-4D97-AF65-F5344CB8AC3E}">
        <p14:creationId xmlns:p14="http://schemas.microsoft.com/office/powerpoint/2010/main" val="1036349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Conditions pour travailler à domicile en toute sécurité...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7</a:t>
            </a:fld>
            <a:endParaRPr lang="nl-BE" altLang="en-US" dirty="0"/>
          </a:p>
        </p:txBody>
      </p:sp>
      <p:sp>
        <p:nvSpPr>
          <p:cNvPr id="6" name="ZoneTexte 6">
            <a:extLst>
              <a:ext uri="{FF2B5EF4-FFF2-40B4-BE49-F238E27FC236}">
                <a16:creationId xmlns:a16="http://schemas.microsoft.com/office/drawing/2014/main" xmlns="" id="{4ACC5538-DC0A-4DF3-8CA1-796C40EDDD67}"/>
              </a:ext>
            </a:extLst>
          </p:cNvPr>
          <p:cNvSpPr txBox="1"/>
          <p:nvPr/>
        </p:nvSpPr>
        <p:spPr bwMode="auto">
          <a:xfrm>
            <a:off x="225287" y="499750"/>
            <a:ext cx="3392556" cy="3924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Télétravailler sur votre ordinateur portable personnel?</a:t>
            </a:r>
          </a:p>
          <a:p>
            <a:pPr eaLnBrk="1" hangingPunct="1">
              <a:spcBef>
                <a:spcPts val="600"/>
              </a:spcBef>
            </a:pPr>
            <a:r>
              <a:rPr lang="en" sz="2000" i="0" u="none" baseline="0" dirty="0">
                <a:solidFill>
                  <a:srgbClr val="457A8C"/>
                </a:solidFill>
                <a:latin typeface="Avenir Book" charset="0"/>
              </a:rPr>
              <a:t>Les organisations qui prévoient le télétravail depuis longtemps fournissent à leurs travailleurs des ordinateurs portables et, éventuellement, des smartphones de l'entreprise</a:t>
            </a:r>
            <a:r>
              <a:rPr lang="en" sz="2000" dirty="0">
                <a:solidFill>
                  <a:srgbClr val="457A8C"/>
                </a:solidFill>
                <a:latin typeface="Avenir Book" charset="0"/>
              </a:rPr>
              <a:t>, qui sont plus sûrs que les appareils privés</a:t>
            </a:r>
          </a:p>
        </p:txBody>
      </p:sp>
      <p:sp>
        <p:nvSpPr>
          <p:cNvPr id="9" name="Espace réservé du contenu 2">
            <a:extLst>
              <a:ext uri="{FF2B5EF4-FFF2-40B4-BE49-F238E27FC236}">
                <a16:creationId xmlns:a16="http://schemas.microsoft.com/office/drawing/2014/main" xmlns="" id="{284CFEB1-CDF2-4D04-AA04-98CF0D59FC2F}"/>
              </a:ext>
            </a:extLst>
          </p:cNvPr>
          <p:cNvSpPr>
            <a:spLocks noGrp="1"/>
          </p:cNvSpPr>
          <p:nvPr>
            <p:ph idx="1"/>
          </p:nvPr>
        </p:nvSpPr>
        <p:spPr>
          <a:xfrm>
            <a:off x="4560827" y="1418975"/>
            <a:ext cx="3920566" cy="4525963"/>
          </a:xfrm>
        </p:spPr>
        <p:txBody>
          <a:bodyPr/>
          <a:lstStyle/>
          <a:p>
            <a:pPr marL="0" indent="0" algn="l" rtl="0">
              <a:spcAft>
                <a:spcPts val="600"/>
              </a:spcAft>
              <a:buNone/>
            </a:pPr>
            <a:r>
              <a:rPr lang="en" sz="1800" b="1" i="0" u="none" baseline="0" dirty="0">
                <a:latin typeface="Avenir Heavy"/>
                <a:cs typeface="Avenir Heavy"/>
              </a:rPr>
              <a:t>Un environnement de travail sécurisé (1/2): </a:t>
            </a:r>
            <a:r>
              <a:rPr lang="en" sz="1800" dirty="0">
                <a:latin typeface="Avenir Heavy"/>
                <a:cs typeface="Avenir Heavy"/>
              </a:rPr>
              <a:t/>
            </a:r>
            <a:br>
              <a:rPr lang="en" sz="1800" dirty="0">
                <a:latin typeface="Avenir Heavy"/>
                <a:cs typeface="Avenir Heavy"/>
              </a:rPr>
            </a:br>
            <a:endParaRPr lang="en" sz="1800" dirty="0">
              <a:solidFill>
                <a:srgbClr val="404040"/>
              </a:solidFill>
              <a:latin typeface="Avenir Heavy"/>
              <a:cs typeface="Avenir Heavy"/>
            </a:endParaRPr>
          </a:p>
          <a:p>
            <a:pPr algn="l" rtl="0"/>
            <a:r>
              <a:rPr lang="en" sz="1800" b="0" i="0" u="none" baseline="0" dirty="0"/>
              <a:t>Utilisez de préférence l'ordinateur portable/le smartphone de votre employeur si vous en disposez.</a:t>
            </a:r>
          </a:p>
          <a:p>
            <a:pPr algn="l" rtl="0"/>
            <a:r>
              <a:rPr lang="en" sz="1800" b="0" i="0" u="none" baseline="0" dirty="0"/>
              <a:t>Si vous pouvez utiliser vos appareils privés, fermez toutes les fenêtres et applications privées pendant vos sessions de travail.</a:t>
            </a:r>
          </a:p>
          <a:p>
            <a:pPr algn="l" rtl="0"/>
            <a:r>
              <a:rPr lang="en" sz="1800" b="0" i="0" u="none" baseline="0" dirty="0"/>
              <a:t>Installez des outils de communication sûrs si vous partagez beaucoup d'informations confidentielles avec vos collègues.</a:t>
            </a:r>
          </a:p>
          <a:p>
            <a:pPr algn="l" rtl="0"/>
            <a:r>
              <a:rPr lang="en" sz="1800" b="0" i="0" u="none" baseline="0" dirty="0">
                <a:solidFill>
                  <a:srgbClr val="404040"/>
                </a:solidFill>
              </a:rPr>
              <a:t>Toutes les apps ne sont pas sûres: </a:t>
            </a:r>
            <a:r>
              <a:rPr lang="en" sz="1800" b="0" i="0" u="none" baseline="0" dirty="0"/>
              <a:t>suivez les </a:t>
            </a:r>
            <a:r>
              <a:rPr lang="en" sz="1800" b="0" i="0" u="none" baseline="0" dirty="0">
                <a:solidFill>
                  <a:srgbClr val="404040"/>
                </a:solidFill>
              </a:rPr>
              <a:t> directives de votre département IT ou demandez conseil à votre fournisseur IT</a:t>
            </a:r>
          </a:p>
        </p:txBody>
      </p:sp>
    </p:spTree>
    <p:extLst>
      <p:ext uri="{BB962C8B-B14F-4D97-AF65-F5344CB8AC3E}">
        <p14:creationId xmlns:p14="http://schemas.microsoft.com/office/powerpoint/2010/main" val="1293532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a:latin typeface="Avenir Heavy"/>
                <a:cs typeface="Avenir Heavy"/>
              </a:rPr>
              <a:t>Conditions pour travailler à domicile en toute sécurité...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8</a:t>
            </a:fld>
            <a:endParaRPr lang="nl-BE" altLang="en-US" dirty="0"/>
          </a:p>
        </p:txBody>
      </p:sp>
      <p:pic>
        <p:nvPicPr>
          <p:cNvPr id="8" name="Image 7" descr="priva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360632">
            <a:off x="555773" y="2768373"/>
            <a:ext cx="2219739" cy="3584746"/>
          </a:xfrm>
          <a:prstGeom prst="rect">
            <a:avLst/>
          </a:prstGeom>
        </p:spPr>
      </p:pic>
      <p:sp>
        <p:nvSpPr>
          <p:cNvPr id="11" name="Espace réservé du contenu 2">
            <a:extLst>
              <a:ext uri="{FF2B5EF4-FFF2-40B4-BE49-F238E27FC236}">
                <a16:creationId xmlns:a16="http://schemas.microsoft.com/office/drawing/2014/main" xmlns="" id="{E22A8F77-E959-4775-83BE-A55637088D40}"/>
              </a:ext>
            </a:extLst>
          </p:cNvPr>
          <p:cNvSpPr>
            <a:spLocks noGrp="1"/>
          </p:cNvSpPr>
          <p:nvPr>
            <p:ph idx="1"/>
          </p:nvPr>
        </p:nvSpPr>
        <p:spPr>
          <a:xfrm>
            <a:off x="4613835" y="1552913"/>
            <a:ext cx="3920566" cy="4525963"/>
          </a:xfrm>
        </p:spPr>
        <p:txBody>
          <a:bodyPr/>
          <a:lstStyle/>
          <a:p>
            <a:pPr marL="0" indent="0" algn="l" rtl="0">
              <a:spcAft>
                <a:spcPts val="600"/>
              </a:spcAft>
              <a:buNone/>
            </a:pPr>
            <a:r>
              <a:rPr lang="en" b="1" i="0" u="none" baseline="0" dirty="0">
                <a:latin typeface="Avenir Heavy"/>
                <a:cs typeface="Avenir Heavy"/>
              </a:rPr>
              <a:t>Un environnement de travail sécurisé (2/2</a:t>
            </a:r>
            <a:r>
              <a:rPr lang="en" dirty="0">
                <a:latin typeface="Avenir Heavy"/>
                <a:cs typeface="Avenir Heavy"/>
              </a:rPr>
              <a:t>)</a:t>
            </a:r>
            <a:r>
              <a:rPr lang="en" b="1" i="0" u="none" baseline="0" dirty="0">
                <a:solidFill>
                  <a:srgbClr val="404040"/>
                </a:solidFill>
                <a:latin typeface="Avenir Heavy"/>
                <a:cs typeface="Avenir Heavy"/>
              </a:rPr>
              <a:t>:</a:t>
            </a:r>
            <a:r>
              <a:rPr lang="en" dirty="0">
                <a:solidFill>
                  <a:srgbClr val="404040"/>
                </a:solidFill>
                <a:latin typeface="Avenir Heavy"/>
                <a:cs typeface="Avenir Heavy"/>
              </a:rPr>
              <a:t/>
            </a:r>
            <a:br>
              <a:rPr lang="en" dirty="0">
                <a:solidFill>
                  <a:srgbClr val="404040"/>
                </a:solidFill>
                <a:latin typeface="Avenir Heavy"/>
                <a:cs typeface="Avenir Heavy"/>
              </a:rPr>
            </a:br>
            <a:r>
              <a:rPr lang="en" b="1" i="0" u="none" baseline="0" dirty="0">
                <a:solidFill>
                  <a:srgbClr val="404040"/>
                </a:solidFill>
                <a:latin typeface="Avenir Heavy"/>
                <a:cs typeface="Avenir Heavy"/>
              </a:rPr>
              <a:t>surveillez votre vie privée et votre confidentialité dans votre bureau à domicile</a:t>
            </a:r>
          </a:p>
          <a:p>
            <a:pPr algn="l" rtl="0"/>
            <a:r>
              <a:rPr lang="en" b="0" i="0" u="none" baseline="0" dirty="0"/>
              <a:t>N'imprimez aucun contenu lié au travail chez vous sauf accord explicite de votre département IT.</a:t>
            </a:r>
            <a:endParaRPr lang="en" b="0" dirty="0"/>
          </a:p>
          <a:p>
            <a:pPr algn="l" rtl="0"/>
            <a:r>
              <a:rPr lang="en" b="0" i="0" u="none" baseline="0" dirty="0"/>
              <a:t>Verrouillez votre ordinateur quand vous quittez votre poste de travail, sécurisez votre smartphone à l'aide d'un code PIN. </a:t>
            </a:r>
          </a:p>
          <a:p>
            <a:pPr algn="l" rtl="0"/>
            <a:r>
              <a:rPr lang="en" b="0" i="0" u="none" baseline="0" dirty="0">
                <a:solidFill>
                  <a:schemeClr val="tx1"/>
                </a:solidFill>
              </a:rPr>
              <a:t>Éteignez votre ordinateur tous les soirs </a:t>
            </a:r>
            <a:endParaRPr lang="en" b="0" dirty="0">
              <a:solidFill>
                <a:srgbClr val="404040"/>
              </a:solidFill>
            </a:endParaRPr>
          </a:p>
          <a:p>
            <a:pPr algn="l" rtl="0"/>
            <a:r>
              <a:rPr lang="en" b="0" i="0" u="none" baseline="0" dirty="0"/>
              <a:t>Ne laissez traîner aucun mot de passe</a:t>
            </a:r>
          </a:p>
          <a:p>
            <a:pPr algn="l" rtl="0"/>
            <a:r>
              <a:rPr lang="en" b="0" i="0" u="none" baseline="0" dirty="0"/>
              <a:t>Menez les entretiens confidentiels loin des oreilles indiscrètes</a:t>
            </a:r>
          </a:p>
          <a:p>
            <a:pPr algn="l" rtl="0"/>
            <a:r>
              <a:rPr lang="en" b="0" i="0" u="none" baseline="0" dirty="0"/>
              <a:t>N'autorisez pas vos enfants ou des visiteurs à accéder à votre ordinateur ou smartphone de travail</a:t>
            </a:r>
          </a:p>
          <a:p>
            <a:pPr marL="0" indent="0" algn="l" rtl="0">
              <a:buNone/>
            </a:pPr>
            <a:endParaRPr lang="en" b="0" dirty="0">
              <a:solidFill>
                <a:srgbClr val="404040"/>
              </a:solidFill>
            </a:endParaRPr>
          </a:p>
        </p:txBody>
      </p:sp>
      <p:sp>
        <p:nvSpPr>
          <p:cNvPr id="13" name="ZoneTexte 6">
            <a:extLst>
              <a:ext uri="{FF2B5EF4-FFF2-40B4-BE49-F238E27FC236}">
                <a16:creationId xmlns:a16="http://schemas.microsoft.com/office/drawing/2014/main" xmlns="" id="{9E0B59DD-5B60-4BE4-AC19-7CC9B9A7FD62}"/>
              </a:ext>
            </a:extLst>
          </p:cNvPr>
          <p:cNvSpPr txBox="1"/>
          <p:nvPr/>
        </p:nvSpPr>
        <p:spPr bwMode="auto">
          <a:xfrm>
            <a:off x="225287" y="499750"/>
            <a:ext cx="364466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Télétravailler sur votre ordinateur portable personnel?</a:t>
            </a:r>
          </a:p>
        </p:txBody>
      </p:sp>
    </p:spTree>
    <p:extLst>
      <p:ext uri="{BB962C8B-B14F-4D97-AF65-F5344CB8AC3E}">
        <p14:creationId xmlns:p14="http://schemas.microsoft.com/office/powerpoint/2010/main" val="1948535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 b="0" dirty="0">
                <a:latin typeface="Avenir Heavy"/>
                <a:cs typeface="Avenir Heavy"/>
              </a:rPr>
              <a:t>Conditions pour travailler à domicile en toute sécurité... </a:t>
            </a:r>
            <a:endParaRPr lang="nl-BE" b="0" dirty="0">
              <a:latin typeface="Avenir Heavy"/>
              <a:cs typeface="Avenir Heavy"/>
            </a:endParaRPr>
          </a:p>
        </p:txBody>
      </p:sp>
      <p:sp>
        <p:nvSpPr>
          <p:cNvPr id="4" name="Espace réservé du numéro de diapositive 3"/>
          <p:cNvSpPr>
            <a:spLocks noGrp="1"/>
          </p:cNvSpPr>
          <p:nvPr>
            <p:ph type="sldNum" sz="quarter" idx="10"/>
          </p:nvPr>
        </p:nvSpPr>
        <p:spPr/>
        <p:txBody>
          <a:bodyPr/>
          <a:lstStyle/>
          <a:p>
            <a:pPr>
              <a:defRPr/>
            </a:pPr>
            <a:fld id="{B837F764-1F0B-A64E-B258-E9A6F6E368C4}" type="slidenum">
              <a:rPr lang="nl-BE" altLang="en-US" smtClean="0"/>
              <a:pPr>
                <a:defRPr/>
              </a:pPr>
              <a:t>9</a:t>
            </a:fld>
            <a:endParaRPr lang="nl-BE" altLang="en-US" dirty="0"/>
          </a:p>
        </p:txBody>
      </p:sp>
      <p:pic>
        <p:nvPicPr>
          <p:cNvPr id="5" name="Image 4" descr="flag-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22035">
            <a:off x="1417000" y="3021630"/>
            <a:ext cx="1739300" cy="1864701"/>
          </a:xfrm>
          <a:prstGeom prst="rect">
            <a:avLst/>
          </a:prstGeom>
        </p:spPr>
      </p:pic>
      <p:sp>
        <p:nvSpPr>
          <p:cNvPr id="10" name="ZoneTexte 9"/>
          <p:cNvSpPr txBox="1"/>
          <p:nvPr/>
        </p:nvSpPr>
        <p:spPr bwMode="auto">
          <a:xfrm>
            <a:off x="438326" y="5028803"/>
            <a:ext cx="3447479" cy="769441"/>
          </a:xfrm>
          <a:prstGeom prst="rect">
            <a:avLst/>
          </a:prstGeom>
          <a:solidFill>
            <a:srgbClr val="457A8C"/>
          </a:solidFill>
          <a:ln>
            <a:noFill/>
          </a:ln>
          <a:effectLst>
            <a:outerShdw blurRad="50800" dist="38100" dir="8100000" algn="tr" rotWithShape="0">
              <a:prstClr val="black">
                <a:alpha val="40000"/>
              </a:prstClr>
            </a:outerShdw>
          </a:effectLst>
          <a:extLst/>
        </p:spPr>
        <p:txBody>
          <a:bodyPr wrap="square" rtlCol="0">
            <a:spAutoFit/>
          </a:bodyPr>
          <a:lstStyle/>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a:p>
            <a:pPr algn="ctr" eaLnBrk="1" hangingPunct="1"/>
            <a:r>
              <a:rPr lang="en" sz="1400" b="1" dirty="0">
                <a:solidFill>
                  <a:srgbClr val="FFFFFF"/>
                </a:solidFill>
                <a:latin typeface="Avenir Heavy"/>
              </a:rPr>
              <a:t>Consultez le module “Phishing” dans ce Cyber Security Kit</a:t>
            </a:r>
          </a:p>
          <a:p>
            <a:pPr marL="72000" eaLnBrk="1" hangingPunct="1">
              <a:spcBef>
                <a:spcPts val="0"/>
              </a:spcBef>
              <a:spcAft>
                <a:spcPts val="0"/>
              </a:spcAft>
            </a:pPr>
            <a:endParaRPr lang="nl-BE" sz="800" b="1" dirty="0">
              <a:solidFill>
                <a:srgbClr val="FFFFFF"/>
              </a:solidFill>
              <a:highlight>
                <a:srgbClr val="FFFF00"/>
              </a:highlight>
              <a:latin typeface="Avenir Heavy"/>
              <a:cs typeface="Avenir Heavy"/>
            </a:endParaRPr>
          </a:p>
        </p:txBody>
      </p:sp>
      <p:sp>
        <p:nvSpPr>
          <p:cNvPr id="11" name="Espace réservé du contenu 2">
            <a:extLst>
              <a:ext uri="{FF2B5EF4-FFF2-40B4-BE49-F238E27FC236}">
                <a16:creationId xmlns:a16="http://schemas.microsoft.com/office/drawing/2014/main" xmlns="" id="{2800BFE3-A432-4864-933B-F2AC9FA855A3}"/>
              </a:ext>
            </a:extLst>
          </p:cNvPr>
          <p:cNvSpPr>
            <a:spLocks noGrp="1"/>
          </p:cNvSpPr>
          <p:nvPr>
            <p:ph idx="1"/>
          </p:nvPr>
        </p:nvSpPr>
        <p:spPr>
          <a:xfrm>
            <a:off x="4521071" y="1100134"/>
            <a:ext cx="4091839" cy="4525963"/>
          </a:xfrm>
        </p:spPr>
        <p:txBody>
          <a:bodyPr/>
          <a:lstStyle/>
          <a:p>
            <a:pPr marL="0" indent="0" algn="l" rtl="0">
              <a:spcAft>
                <a:spcPts val="600"/>
              </a:spcAft>
              <a:buNone/>
            </a:pPr>
            <a:r>
              <a:rPr lang="en" b="1" i="0" u="none" baseline="0" dirty="0">
                <a:solidFill>
                  <a:srgbClr val="404040"/>
                </a:solidFill>
                <a:latin typeface="Avenir Heavy"/>
                <a:cs typeface="Avenir Heavy"/>
              </a:rPr>
              <a:t>Reconnaissez les messages frauduleux à temps:</a:t>
            </a:r>
          </a:p>
          <a:p>
            <a:pPr algn="l" rtl="0"/>
            <a:r>
              <a:rPr lang="en" b="0" i="0" u="none" baseline="0" dirty="0"/>
              <a:t>Ne cliquez pas sur les liens ou images des messages frauduleux et n'ouvrez aucune pièce jointe. En cas de doute, recherchez le site web via un moteur de recherche.  Consultez le module </a:t>
            </a:r>
            <a:r>
              <a:rPr lang="en" b="0" dirty="0"/>
              <a:t>“</a:t>
            </a:r>
            <a:r>
              <a:rPr lang="en" b="0" i="0" u="none" baseline="0" dirty="0"/>
              <a:t>Phishing” dans ce Cyber Security Kit.</a:t>
            </a:r>
          </a:p>
          <a:p>
            <a:pPr algn="l" rtl="0"/>
            <a:r>
              <a:rPr lang="en" b="0" i="0" u="none" baseline="0" dirty="0"/>
              <a:t>Ne téléchargez pas de logiciel non officiel sur votre ordinateur ou d'app sur votre smarphone en dehors de l'App Store/du Google Play officiel.</a:t>
            </a:r>
          </a:p>
          <a:p>
            <a:pPr algn="l" rtl="0"/>
            <a:r>
              <a:rPr lang="en" b="0" i="0" u="none" baseline="0" dirty="0"/>
              <a:t>Contactez immédiatement votre département ou fournisseur IT si vous avez cliqué sur une pièce jointe dans un message suspect.</a:t>
            </a:r>
          </a:p>
          <a:p>
            <a:pPr algn="l" rtl="0"/>
            <a:r>
              <a:rPr lang="en" b="0" i="0" u="none" baseline="0" dirty="0"/>
              <a:t>Ne contribuez pas à la diffusion de messages frauduleux qui ne feront qu'effrayer vos amis et votre famille.</a:t>
            </a:r>
          </a:p>
          <a:p>
            <a:pPr algn="l" rtl="0"/>
            <a:r>
              <a:rPr lang="en" b="0" i="0" u="none" baseline="0" dirty="0"/>
              <a:t>Transférez les messages suspects à </a:t>
            </a:r>
            <a:r>
              <a:rPr lang="nl-BE" b="0" i="0" u="sng" baseline="0" dirty="0">
                <a:hlinkClick r:id="rId4"/>
              </a:rPr>
              <a:t>suspect</a:t>
            </a:r>
            <a:r>
              <a:rPr lang="en" b="0" i="0" u="sng" baseline="0" dirty="0">
                <a:hlinkClick r:id="rId4"/>
              </a:rPr>
              <a:t>@safeonweb.be</a:t>
            </a:r>
            <a:r>
              <a:rPr lang="en" b="0" i="0" u="none" baseline="0" dirty="0"/>
              <a:t> ou à la mailbox phishing de votre banque.</a:t>
            </a:r>
          </a:p>
          <a:p>
            <a:endParaRPr lang="en" b="0" dirty="0">
              <a:solidFill>
                <a:srgbClr val="404040"/>
              </a:solidFill>
            </a:endParaRPr>
          </a:p>
        </p:txBody>
      </p:sp>
      <p:sp>
        <p:nvSpPr>
          <p:cNvPr id="14" name="ZoneTexte 6">
            <a:extLst>
              <a:ext uri="{FF2B5EF4-FFF2-40B4-BE49-F238E27FC236}">
                <a16:creationId xmlns:a16="http://schemas.microsoft.com/office/drawing/2014/main" xmlns="" id="{FF0CE8B3-EEAE-43CA-9829-6CFC0AF3043C}"/>
              </a:ext>
            </a:extLst>
          </p:cNvPr>
          <p:cNvSpPr txBox="1"/>
          <p:nvPr/>
        </p:nvSpPr>
        <p:spPr bwMode="auto">
          <a:xfrm>
            <a:off x="328461" y="406985"/>
            <a:ext cx="3447479" cy="152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l" rtl="0" eaLnBrk="1" hangingPunct="1"/>
            <a:r>
              <a:rPr lang="en" sz="2800" b="1" i="0" u="none" baseline="0" dirty="0">
                <a:solidFill>
                  <a:srgbClr val="457A8C"/>
                </a:solidFill>
                <a:latin typeface="Avenir Heavy"/>
                <a:cs typeface="Avenir Heavy"/>
              </a:rPr>
              <a:t>Fake news et phishing</a:t>
            </a:r>
          </a:p>
          <a:p>
            <a:pPr algn="l" rtl="0" eaLnBrk="1" hangingPunct="1">
              <a:spcBef>
                <a:spcPts val="600"/>
              </a:spcBef>
            </a:pPr>
            <a:r>
              <a:rPr lang="en" sz="2000" i="0" u="none" baseline="0" dirty="0">
                <a:solidFill>
                  <a:srgbClr val="457A8C"/>
                </a:solidFill>
                <a:latin typeface="Avenir Book" charset="0"/>
              </a:rPr>
              <a:t>Les cybercriminels exploitent l'actualité et savent quels thèmes nous intéressent</a:t>
            </a:r>
            <a:endParaRPr lang="en" sz="2000" dirty="0">
              <a:solidFill>
                <a:srgbClr val="457A8C"/>
              </a:solidFill>
              <a:latin typeface="Avenir Book" charset="0"/>
            </a:endParaRPr>
          </a:p>
        </p:txBody>
      </p:sp>
    </p:spTree>
    <p:extLst>
      <p:ext uri="{BB962C8B-B14F-4D97-AF65-F5344CB8AC3E}">
        <p14:creationId xmlns:p14="http://schemas.microsoft.com/office/powerpoint/2010/main" val="11223673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eaLnBrk="1" hangingPunct="1">
          <a:spcBef>
            <a:spcPct val="0"/>
          </a:spcBef>
          <a:buFontTx/>
          <a:buNone/>
          <a:defRPr sz="1400" dirty="0">
            <a:solidFill>
              <a:srgbClr val="E22567"/>
            </a:solidFill>
            <a:latin typeface="Avenir Book"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ureau">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00969FB4D7F7348A6B31C4989DE163B" ma:contentTypeVersion="0" ma:contentTypeDescription="Create a new document." ma:contentTypeScope="" ma:versionID="81713376805a8080f3bba22852e8cef3">
  <xsd:schema xmlns:xsd="http://www.w3.org/2001/XMLSchema" xmlns:xs="http://www.w3.org/2001/XMLSchema" xmlns:p="http://schemas.microsoft.com/office/2006/metadata/properties" targetNamespace="http://schemas.microsoft.com/office/2006/metadata/properties" ma:root="true" ma:fieldsID="db1d7708cf83a3ef910d407b4027476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33DB56-F938-418B-ACD4-346433FD4733}">
  <ds:schemaRefs>
    <ds:schemaRef ds:uri="http://schemas.microsoft.com/office/2006/metadata/longProperties"/>
  </ds:schemaRefs>
</ds:datastoreItem>
</file>

<file path=customXml/itemProps2.xml><?xml version="1.0" encoding="utf-8"?>
<ds:datastoreItem xmlns:ds="http://schemas.openxmlformats.org/officeDocument/2006/customXml" ds:itemID="{78DF0790-9174-4B3B-AA6C-6AB3544115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13</TotalTime>
  <Words>2647</Words>
  <Application>Microsoft Macintosh PowerPoint</Application>
  <PresentationFormat>Présentation à l'écran (4:3)</PresentationFormat>
  <Paragraphs>336</Paragraphs>
  <Slides>18</Slides>
  <Notes>18</Notes>
  <HiddenSlides>0</HiddenSlides>
  <MMClips>2</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Office Theme</vt:lpstr>
      <vt:lpstr>Présentation PowerPoint</vt:lpstr>
      <vt:lpstr>Ça vous dit quelque chose?</vt:lpstr>
      <vt:lpstr>Présentation PowerPoint</vt:lpstr>
      <vt:lpstr>Présentation PowerPoint</vt:lpstr>
      <vt:lpstr>Conditions pour travailler à domicile en toute sécurité... </vt:lpstr>
      <vt:lpstr>Conditions pour travailler à domicile en toute sécurité... </vt:lpstr>
      <vt:lpstr>Conditions pour travailler à domicile en toute sécurité... </vt:lpstr>
      <vt:lpstr>Conditions pour travailler à domicile en toute sécurité... </vt:lpstr>
      <vt:lpstr>Conditions pour travailler à domicile en toute sécurité... </vt:lpstr>
      <vt:lpstr>Conditions pour travailler à domicile en toute sécurité... </vt:lpstr>
      <vt:lpstr>Conditions pour travailler à domicile en toute sécurité... </vt:lpstr>
      <vt:lpstr>Conditions pour travailler à domicile en toute sécurité... </vt:lpstr>
      <vt:lpstr>Conditions pour travailler à domicile en toute sécurité... </vt:lpstr>
      <vt:lpstr>Vérifiez la sécurité de votre façon de télétravailler!</vt:lpstr>
      <vt:lpstr>Présentation PowerPoint</vt:lpstr>
      <vt:lpstr>Points d'attention SANS</vt:lpstr>
      <vt:lpstr>Liens utiles</vt:lpstr>
      <vt:lpstr>Présentation PowerPoint</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Populaire Joannes</dc:creator>
  <cp:lastModifiedBy>Waw-3</cp:lastModifiedBy>
  <cp:revision>372</cp:revision>
  <cp:lastPrinted>2017-01-09T14:48:57Z</cp:lastPrinted>
  <dcterms:created xsi:type="dcterms:W3CDTF">2015-10-15T16:29:19Z</dcterms:created>
  <dcterms:modified xsi:type="dcterms:W3CDTF">2020-09-28T12:47:40Z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7b9431e5d514ca7ab6f277c4216a072">
    <vt:lpwstr>Default|ca37003d-03f9-4975-bccb-493489ca4082</vt:lpwstr>
  </property>
  <property fmtid="{D5CDD505-2E9C-101B-9397-08002B2CF9AE}" pid="3" name="i4feb4330ccd47a7b61200b0e6258e2f">
    <vt:lpwstr>To be defined|11fe68f8-7136-4814-8abf-edd87a242fb5</vt:lpwstr>
  </property>
  <property fmtid="{D5CDD505-2E9C-101B-9397-08002B2CF9AE}" pid="4" name="IsMyDocuments">
    <vt:lpwstr>1</vt:lpwstr>
  </property>
  <property fmtid="{D5CDD505-2E9C-101B-9397-08002B2CF9AE}" pid="5" name="c76028c8cdaf41bdb04a4b203deefed8">
    <vt:lpwstr>Internal Use Only|49c55b52-19f9-4fed-9954-548f39c33aab</vt:lpwstr>
  </property>
  <property fmtid="{D5CDD505-2E9C-101B-9397-08002B2CF9AE}" pid="6" name="TaxCatchAll">
    <vt:lpwstr>3;#Default;#2;#Internal Use Only;#1;#To be defined</vt:lpwstr>
  </property>
  <property fmtid="{D5CDD505-2E9C-101B-9397-08002B2CF9AE}" pid="7" name="MSIP_Label_48ed5431-0ab7-4c1b-98f4-d4e50f674d02_Enabled">
    <vt:lpwstr>true</vt:lpwstr>
  </property>
  <property fmtid="{D5CDD505-2E9C-101B-9397-08002B2CF9AE}" pid="8" name="MSIP_Label_48ed5431-0ab7-4c1b-98f4-d4e50f674d02_SetDate">
    <vt:lpwstr>2020-09-25T10:09:36Z</vt:lpwstr>
  </property>
  <property fmtid="{D5CDD505-2E9C-101B-9397-08002B2CF9AE}" pid="9" name="MSIP_Label_48ed5431-0ab7-4c1b-98f4-d4e50f674d02_Method">
    <vt:lpwstr>Privileged</vt:lpwstr>
  </property>
  <property fmtid="{D5CDD505-2E9C-101B-9397-08002B2CF9AE}" pid="10" name="MSIP_Label_48ed5431-0ab7-4c1b-98f4-d4e50f674d02_Name">
    <vt:lpwstr>48ed5431-0ab7-4c1b-98f4-d4e50f674d02</vt:lpwstr>
  </property>
  <property fmtid="{D5CDD505-2E9C-101B-9397-08002B2CF9AE}" pid="11" name="MSIP_Label_48ed5431-0ab7-4c1b-98f4-d4e50f674d02_SiteId">
    <vt:lpwstr>614f9c25-bffa-42c7-86d8-964101f55fa2</vt:lpwstr>
  </property>
  <property fmtid="{D5CDD505-2E9C-101B-9397-08002B2CF9AE}" pid="12" name="MSIP_Label_48ed5431-0ab7-4c1b-98f4-d4e50f674d02_ActionId">
    <vt:lpwstr>692a19fa-1e2a-4d3a-9f22-4a4216e442e4</vt:lpwstr>
  </property>
  <property fmtid="{D5CDD505-2E9C-101B-9397-08002B2CF9AE}" pid="13" name="MSIP_Label_48ed5431-0ab7-4c1b-98f4-d4e50f674d02_ContentBits">
    <vt:lpwstr>0</vt:lpwstr>
  </property>
</Properties>
</file>